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handoutMasterIdLst>
    <p:handoutMasterId r:id="rId76"/>
  </p:handoutMasterIdLst>
  <p:sldIdLst>
    <p:sldId id="256" r:id="rId2"/>
    <p:sldId id="257" r:id="rId3"/>
    <p:sldId id="325" r:id="rId4"/>
    <p:sldId id="333" r:id="rId5"/>
    <p:sldId id="334" r:id="rId6"/>
    <p:sldId id="344" r:id="rId7"/>
    <p:sldId id="345" r:id="rId8"/>
    <p:sldId id="361" r:id="rId9"/>
    <p:sldId id="340" r:id="rId10"/>
    <p:sldId id="356" r:id="rId11"/>
    <p:sldId id="352" r:id="rId12"/>
    <p:sldId id="357" r:id="rId13"/>
    <p:sldId id="358" r:id="rId14"/>
    <p:sldId id="260" r:id="rId15"/>
    <p:sldId id="354" r:id="rId16"/>
    <p:sldId id="330" r:id="rId17"/>
    <p:sldId id="265" r:id="rId18"/>
    <p:sldId id="326" r:id="rId19"/>
    <p:sldId id="346" r:id="rId20"/>
    <p:sldId id="327" r:id="rId21"/>
    <p:sldId id="359" r:id="rId22"/>
    <p:sldId id="362" r:id="rId23"/>
    <p:sldId id="328" r:id="rId24"/>
    <p:sldId id="347" r:id="rId25"/>
    <p:sldId id="332" r:id="rId26"/>
    <p:sldId id="264" r:id="rId27"/>
    <p:sldId id="338" r:id="rId28"/>
    <p:sldId id="339" r:id="rId29"/>
    <p:sldId id="329" r:id="rId30"/>
    <p:sldId id="348" r:id="rId31"/>
    <p:sldId id="274" r:id="rId32"/>
    <p:sldId id="276" r:id="rId33"/>
    <p:sldId id="277" r:id="rId34"/>
    <p:sldId id="342" r:id="rId35"/>
    <p:sldId id="343" r:id="rId36"/>
    <p:sldId id="364" r:id="rId37"/>
    <p:sldId id="341" r:id="rId38"/>
    <p:sldId id="320" r:id="rId39"/>
    <p:sldId id="291" r:id="rId40"/>
    <p:sldId id="272" r:id="rId41"/>
    <p:sldId id="351" r:id="rId42"/>
    <p:sldId id="261" r:id="rId43"/>
    <p:sldId id="259" r:id="rId44"/>
    <p:sldId id="284" r:id="rId45"/>
    <p:sldId id="285" r:id="rId46"/>
    <p:sldId id="286" r:id="rId47"/>
    <p:sldId id="287" r:id="rId48"/>
    <p:sldId id="288" r:id="rId49"/>
    <p:sldId id="289" r:id="rId50"/>
    <p:sldId id="292" r:id="rId51"/>
    <p:sldId id="295" r:id="rId52"/>
    <p:sldId id="296" r:id="rId53"/>
    <p:sldId id="298" r:id="rId54"/>
    <p:sldId id="302" r:id="rId55"/>
    <p:sldId id="306" r:id="rId56"/>
    <p:sldId id="307" r:id="rId57"/>
    <p:sldId id="308" r:id="rId58"/>
    <p:sldId id="309" r:id="rId59"/>
    <p:sldId id="331" r:id="rId60"/>
    <p:sldId id="311" r:id="rId61"/>
    <p:sldId id="313" r:id="rId62"/>
    <p:sldId id="314" r:id="rId63"/>
    <p:sldId id="315" r:id="rId64"/>
    <p:sldId id="316" r:id="rId65"/>
    <p:sldId id="318" r:id="rId66"/>
    <p:sldId id="319" r:id="rId67"/>
    <p:sldId id="321" r:id="rId68"/>
    <p:sldId id="270" r:id="rId69"/>
    <p:sldId id="273" r:id="rId70"/>
    <p:sldId id="283" r:id="rId71"/>
    <p:sldId id="322" r:id="rId72"/>
    <p:sldId id="337" r:id="rId73"/>
    <p:sldId id="363"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9" autoAdjust="0"/>
    <p:restoredTop sz="94668" autoAdjust="0"/>
  </p:normalViewPr>
  <p:slideViewPr>
    <p:cSldViewPr snapToGrid="0" snapToObjects="1">
      <p:cViewPr varScale="1">
        <p:scale>
          <a:sx n="66" d="100"/>
          <a:sy n="66" d="100"/>
        </p:scale>
        <p:origin x="-169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21879-DFEB-9C43-B7CA-6798C0116047}" type="doc">
      <dgm:prSet loTypeId="urn:microsoft.com/office/officeart/2005/8/layout/venn1" loCatId="relationship" qsTypeId="urn:microsoft.com/office/officeart/2005/8/quickstyle/simple4" qsCatId="simple" csTypeId="urn:microsoft.com/office/officeart/2005/8/colors/accent1_2" csCatId="accent1" phldr="1"/>
      <dgm:spPr/>
    </dgm:pt>
    <dgm:pt modelId="{3159A7B8-79F0-DF47-87D0-FE8DF6E056DB}">
      <dgm:prSet phldrT="[Text]"/>
      <dgm:spPr/>
      <dgm:t>
        <a:bodyPr/>
        <a:lstStyle/>
        <a:p>
          <a:r>
            <a:rPr lang="en-US" dirty="0" smtClean="0"/>
            <a:t>Expertise</a:t>
          </a:r>
          <a:endParaRPr lang="en-US" dirty="0"/>
        </a:p>
      </dgm:t>
    </dgm:pt>
    <dgm:pt modelId="{57C1FEC8-A97F-D947-9423-CE11CA00DDB1}" type="parTrans" cxnId="{AD522FC7-E47A-5747-9D2E-E23F0199FB8A}">
      <dgm:prSet/>
      <dgm:spPr/>
      <dgm:t>
        <a:bodyPr/>
        <a:lstStyle/>
        <a:p>
          <a:endParaRPr lang="en-US"/>
        </a:p>
      </dgm:t>
    </dgm:pt>
    <dgm:pt modelId="{02772D63-7D1E-C447-99D1-51A76558601C}" type="sibTrans" cxnId="{AD522FC7-E47A-5747-9D2E-E23F0199FB8A}">
      <dgm:prSet/>
      <dgm:spPr/>
      <dgm:t>
        <a:bodyPr/>
        <a:lstStyle/>
        <a:p>
          <a:endParaRPr lang="en-US"/>
        </a:p>
      </dgm:t>
    </dgm:pt>
    <dgm:pt modelId="{38FAAFED-0DCA-FB4B-922A-40B971215C22}">
      <dgm:prSet phldrT="[Text]"/>
      <dgm:spPr/>
      <dgm:t>
        <a:bodyPr/>
        <a:lstStyle/>
        <a:p>
          <a:r>
            <a:rPr lang="en-US" dirty="0" smtClean="0"/>
            <a:t>Motivation</a:t>
          </a:r>
          <a:endParaRPr lang="en-US" dirty="0"/>
        </a:p>
      </dgm:t>
    </dgm:pt>
    <dgm:pt modelId="{66A81F83-5570-3048-930D-42A11BB3A62C}" type="parTrans" cxnId="{535D3A77-AFDE-DE44-9DCA-3DB2D24D2A66}">
      <dgm:prSet/>
      <dgm:spPr/>
      <dgm:t>
        <a:bodyPr/>
        <a:lstStyle/>
        <a:p>
          <a:endParaRPr lang="en-US"/>
        </a:p>
      </dgm:t>
    </dgm:pt>
    <dgm:pt modelId="{E3CB3E9D-E586-A348-80B4-71BD383FBDFC}" type="sibTrans" cxnId="{535D3A77-AFDE-DE44-9DCA-3DB2D24D2A66}">
      <dgm:prSet/>
      <dgm:spPr/>
      <dgm:t>
        <a:bodyPr/>
        <a:lstStyle/>
        <a:p>
          <a:endParaRPr lang="en-US"/>
        </a:p>
      </dgm:t>
    </dgm:pt>
    <dgm:pt modelId="{A4AE9993-3721-A645-8032-49D5FAD3A7DC}">
      <dgm:prSet phldrT="[Text]"/>
      <dgm:spPr/>
      <dgm:t>
        <a:bodyPr/>
        <a:lstStyle/>
        <a:p>
          <a:r>
            <a:rPr lang="en-US" dirty="0" smtClean="0"/>
            <a:t>Creative thinking skills</a:t>
          </a:r>
          <a:endParaRPr lang="en-US" dirty="0"/>
        </a:p>
      </dgm:t>
    </dgm:pt>
    <dgm:pt modelId="{A507E6DD-4CE4-854B-B255-96460420D81F}" type="parTrans" cxnId="{5987810E-06BC-EF47-9662-1B086FE3CFBB}">
      <dgm:prSet/>
      <dgm:spPr/>
      <dgm:t>
        <a:bodyPr/>
        <a:lstStyle/>
        <a:p>
          <a:endParaRPr lang="en-US"/>
        </a:p>
      </dgm:t>
    </dgm:pt>
    <dgm:pt modelId="{B60D1A03-29C4-F144-9502-3854231FC7B7}" type="sibTrans" cxnId="{5987810E-06BC-EF47-9662-1B086FE3CFBB}">
      <dgm:prSet/>
      <dgm:spPr/>
      <dgm:t>
        <a:bodyPr/>
        <a:lstStyle/>
        <a:p>
          <a:endParaRPr lang="en-US"/>
        </a:p>
      </dgm:t>
    </dgm:pt>
    <dgm:pt modelId="{1688DAE0-8C68-FA42-9003-F825FDE79D3D}" type="pres">
      <dgm:prSet presAssocID="{B6621879-DFEB-9C43-B7CA-6798C0116047}" presName="compositeShape" presStyleCnt="0">
        <dgm:presLayoutVars>
          <dgm:chMax val="7"/>
          <dgm:dir/>
          <dgm:resizeHandles val="exact"/>
        </dgm:presLayoutVars>
      </dgm:prSet>
      <dgm:spPr/>
    </dgm:pt>
    <dgm:pt modelId="{DEB5EAD8-AB57-E045-96EF-CAAE9E410AC2}" type="pres">
      <dgm:prSet presAssocID="{3159A7B8-79F0-DF47-87D0-FE8DF6E056DB}" presName="circ1" presStyleLbl="vennNode1" presStyleIdx="0" presStyleCnt="3"/>
      <dgm:spPr/>
      <dgm:t>
        <a:bodyPr/>
        <a:lstStyle/>
        <a:p>
          <a:endParaRPr lang="en-US"/>
        </a:p>
      </dgm:t>
    </dgm:pt>
    <dgm:pt modelId="{EEFD6B26-0DBF-3148-BA34-53B8F4CBFAF9}" type="pres">
      <dgm:prSet presAssocID="{3159A7B8-79F0-DF47-87D0-FE8DF6E056DB}" presName="circ1Tx" presStyleLbl="revTx" presStyleIdx="0" presStyleCnt="0">
        <dgm:presLayoutVars>
          <dgm:chMax val="0"/>
          <dgm:chPref val="0"/>
          <dgm:bulletEnabled val="1"/>
        </dgm:presLayoutVars>
      </dgm:prSet>
      <dgm:spPr/>
      <dgm:t>
        <a:bodyPr/>
        <a:lstStyle/>
        <a:p>
          <a:endParaRPr lang="en-US"/>
        </a:p>
      </dgm:t>
    </dgm:pt>
    <dgm:pt modelId="{A90A3E65-ECFF-BF40-80B5-C21C0852301E}" type="pres">
      <dgm:prSet presAssocID="{38FAAFED-0DCA-FB4B-922A-40B971215C22}" presName="circ2" presStyleLbl="vennNode1" presStyleIdx="1" presStyleCnt="3"/>
      <dgm:spPr/>
      <dgm:t>
        <a:bodyPr/>
        <a:lstStyle/>
        <a:p>
          <a:endParaRPr lang="en-US"/>
        </a:p>
      </dgm:t>
    </dgm:pt>
    <dgm:pt modelId="{402140F0-3E7F-D64C-B45E-6D030CCBC4B3}" type="pres">
      <dgm:prSet presAssocID="{38FAAFED-0DCA-FB4B-922A-40B971215C22}" presName="circ2Tx" presStyleLbl="revTx" presStyleIdx="0" presStyleCnt="0">
        <dgm:presLayoutVars>
          <dgm:chMax val="0"/>
          <dgm:chPref val="0"/>
          <dgm:bulletEnabled val="1"/>
        </dgm:presLayoutVars>
      </dgm:prSet>
      <dgm:spPr/>
      <dgm:t>
        <a:bodyPr/>
        <a:lstStyle/>
        <a:p>
          <a:endParaRPr lang="en-US"/>
        </a:p>
      </dgm:t>
    </dgm:pt>
    <dgm:pt modelId="{41988E32-0AA3-994E-85FE-199697145B3C}" type="pres">
      <dgm:prSet presAssocID="{A4AE9993-3721-A645-8032-49D5FAD3A7DC}" presName="circ3" presStyleLbl="vennNode1" presStyleIdx="2" presStyleCnt="3"/>
      <dgm:spPr/>
      <dgm:t>
        <a:bodyPr/>
        <a:lstStyle/>
        <a:p>
          <a:endParaRPr lang="en-US"/>
        </a:p>
      </dgm:t>
    </dgm:pt>
    <dgm:pt modelId="{4D91C437-E7D2-5847-962B-BB2CAFAE5F6B}" type="pres">
      <dgm:prSet presAssocID="{A4AE9993-3721-A645-8032-49D5FAD3A7DC}" presName="circ3Tx" presStyleLbl="revTx" presStyleIdx="0" presStyleCnt="0">
        <dgm:presLayoutVars>
          <dgm:chMax val="0"/>
          <dgm:chPref val="0"/>
          <dgm:bulletEnabled val="1"/>
        </dgm:presLayoutVars>
      </dgm:prSet>
      <dgm:spPr/>
      <dgm:t>
        <a:bodyPr/>
        <a:lstStyle/>
        <a:p>
          <a:endParaRPr lang="en-US"/>
        </a:p>
      </dgm:t>
    </dgm:pt>
  </dgm:ptLst>
  <dgm:cxnLst>
    <dgm:cxn modelId="{2F193013-C84B-D74A-8A02-06CFE8181C4B}" type="presOf" srcId="{38FAAFED-0DCA-FB4B-922A-40B971215C22}" destId="{A90A3E65-ECFF-BF40-80B5-C21C0852301E}" srcOrd="0" destOrd="0" presId="urn:microsoft.com/office/officeart/2005/8/layout/venn1"/>
    <dgm:cxn modelId="{2E16D960-F0E5-4F47-8350-496C7BB57326}" type="presOf" srcId="{B6621879-DFEB-9C43-B7CA-6798C0116047}" destId="{1688DAE0-8C68-FA42-9003-F825FDE79D3D}" srcOrd="0" destOrd="0" presId="urn:microsoft.com/office/officeart/2005/8/layout/venn1"/>
    <dgm:cxn modelId="{1F82ED05-21BF-704E-B9B1-536FF2426C35}" type="presOf" srcId="{3159A7B8-79F0-DF47-87D0-FE8DF6E056DB}" destId="{DEB5EAD8-AB57-E045-96EF-CAAE9E410AC2}" srcOrd="0" destOrd="0" presId="urn:microsoft.com/office/officeart/2005/8/layout/venn1"/>
    <dgm:cxn modelId="{60B5C043-D6EF-7049-A06E-A2BE5BCE9E6A}" type="presOf" srcId="{3159A7B8-79F0-DF47-87D0-FE8DF6E056DB}" destId="{EEFD6B26-0DBF-3148-BA34-53B8F4CBFAF9}" srcOrd="1" destOrd="0" presId="urn:microsoft.com/office/officeart/2005/8/layout/venn1"/>
    <dgm:cxn modelId="{73682C19-08E0-AF48-93F2-FD00CE11FF2C}" type="presOf" srcId="{38FAAFED-0DCA-FB4B-922A-40B971215C22}" destId="{402140F0-3E7F-D64C-B45E-6D030CCBC4B3}" srcOrd="1" destOrd="0" presId="urn:microsoft.com/office/officeart/2005/8/layout/venn1"/>
    <dgm:cxn modelId="{535D3A77-AFDE-DE44-9DCA-3DB2D24D2A66}" srcId="{B6621879-DFEB-9C43-B7CA-6798C0116047}" destId="{38FAAFED-0DCA-FB4B-922A-40B971215C22}" srcOrd="1" destOrd="0" parTransId="{66A81F83-5570-3048-930D-42A11BB3A62C}" sibTransId="{E3CB3E9D-E586-A348-80B4-71BD383FBDFC}"/>
    <dgm:cxn modelId="{7DF4C4E4-5F85-154C-B118-EF84EC5B8C7C}" type="presOf" srcId="{A4AE9993-3721-A645-8032-49D5FAD3A7DC}" destId="{4D91C437-E7D2-5847-962B-BB2CAFAE5F6B}" srcOrd="1" destOrd="0" presId="urn:microsoft.com/office/officeart/2005/8/layout/venn1"/>
    <dgm:cxn modelId="{5987810E-06BC-EF47-9662-1B086FE3CFBB}" srcId="{B6621879-DFEB-9C43-B7CA-6798C0116047}" destId="{A4AE9993-3721-A645-8032-49D5FAD3A7DC}" srcOrd="2" destOrd="0" parTransId="{A507E6DD-4CE4-854B-B255-96460420D81F}" sibTransId="{B60D1A03-29C4-F144-9502-3854231FC7B7}"/>
    <dgm:cxn modelId="{1B962A18-3747-B14F-BDA3-A72E6855877F}" type="presOf" srcId="{A4AE9993-3721-A645-8032-49D5FAD3A7DC}" destId="{41988E32-0AA3-994E-85FE-199697145B3C}" srcOrd="0" destOrd="0" presId="urn:microsoft.com/office/officeart/2005/8/layout/venn1"/>
    <dgm:cxn modelId="{AD522FC7-E47A-5747-9D2E-E23F0199FB8A}" srcId="{B6621879-DFEB-9C43-B7CA-6798C0116047}" destId="{3159A7B8-79F0-DF47-87D0-FE8DF6E056DB}" srcOrd="0" destOrd="0" parTransId="{57C1FEC8-A97F-D947-9423-CE11CA00DDB1}" sibTransId="{02772D63-7D1E-C447-99D1-51A76558601C}"/>
    <dgm:cxn modelId="{D68577DB-9C6D-D44F-B19E-EC7BF30F9DAC}" type="presParOf" srcId="{1688DAE0-8C68-FA42-9003-F825FDE79D3D}" destId="{DEB5EAD8-AB57-E045-96EF-CAAE9E410AC2}" srcOrd="0" destOrd="0" presId="urn:microsoft.com/office/officeart/2005/8/layout/venn1"/>
    <dgm:cxn modelId="{67A58854-13C8-7546-8AD4-8E07F0642B48}" type="presParOf" srcId="{1688DAE0-8C68-FA42-9003-F825FDE79D3D}" destId="{EEFD6B26-0DBF-3148-BA34-53B8F4CBFAF9}" srcOrd="1" destOrd="0" presId="urn:microsoft.com/office/officeart/2005/8/layout/venn1"/>
    <dgm:cxn modelId="{C93B7729-9A6B-7447-8015-CE7341B00EA2}" type="presParOf" srcId="{1688DAE0-8C68-FA42-9003-F825FDE79D3D}" destId="{A90A3E65-ECFF-BF40-80B5-C21C0852301E}" srcOrd="2" destOrd="0" presId="urn:microsoft.com/office/officeart/2005/8/layout/venn1"/>
    <dgm:cxn modelId="{722518DE-D7A8-F646-92F0-389B6E3BB3D9}" type="presParOf" srcId="{1688DAE0-8C68-FA42-9003-F825FDE79D3D}" destId="{402140F0-3E7F-D64C-B45E-6D030CCBC4B3}" srcOrd="3" destOrd="0" presId="urn:microsoft.com/office/officeart/2005/8/layout/venn1"/>
    <dgm:cxn modelId="{6337CCCA-90B3-FC49-9DCF-902617F373C5}" type="presParOf" srcId="{1688DAE0-8C68-FA42-9003-F825FDE79D3D}" destId="{41988E32-0AA3-994E-85FE-199697145B3C}" srcOrd="4" destOrd="0" presId="urn:microsoft.com/office/officeart/2005/8/layout/venn1"/>
    <dgm:cxn modelId="{58EC89DD-AD5E-E347-8E23-1672157CD24B}" type="presParOf" srcId="{1688DAE0-8C68-FA42-9003-F825FDE79D3D}" destId="{4D91C437-E7D2-5847-962B-BB2CAFAE5F6B}" srcOrd="5"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B5EAD8-AB57-E045-96EF-CAAE9E410AC2}">
      <dsp:nvSpPr>
        <dsp:cNvPr id="0" name=""/>
        <dsp:cNvSpPr/>
      </dsp:nvSpPr>
      <dsp:spPr>
        <a:xfrm>
          <a:off x="2757011" y="56574"/>
          <a:ext cx="2715577" cy="2715577"/>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Expertise</a:t>
          </a:r>
          <a:endParaRPr lang="en-US" sz="2800" kern="1200" dirty="0"/>
        </a:p>
      </dsp:txBody>
      <dsp:txXfrm>
        <a:off x="3119088" y="531800"/>
        <a:ext cx="1991423" cy="1222010"/>
      </dsp:txXfrm>
    </dsp:sp>
    <dsp:sp modelId="{A90A3E65-ECFF-BF40-80B5-C21C0852301E}">
      <dsp:nvSpPr>
        <dsp:cNvPr id="0" name=""/>
        <dsp:cNvSpPr/>
      </dsp:nvSpPr>
      <dsp:spPr>
        <a:xfrm>
          <a:off x="3736882" y="1753810"/>
          <a:ext cx="2715577" cy="2715577"/>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Motivation</a:t>
          </a:r>
          <a:endParaRPr lang="en-US" sz="2800" kern="1200" dirty="0"/>
        </a:p>
      </dsp:txBody>
      <dsp:txXfrm>
        <a:off x="4567396" y="2455334"/>
        <a:ext cx="1629346" cy="1493567"/>
      </dsp:txXfrm>
    </dsp:sp>
    <dsp:sp modelId="{41988E32-0AA3-994E-85FE-199697145B3C}">
      <dsp:nvSpPr>
        <dsp:cNvPr id="0" name=""/>
        <dsp:cNvSpPr/>
      </dsp:nvSpPr>
      <dsp:spPr>
        <a:xfrm>
          <a:off x="1777140" y="1753810"/>
          <a:ext cx="2715577" cy="2715577"/>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Creative thinking skills</a:t>
          </a:r>
          <a:endParaRPr lang="en-US" sz="2800" kern="1200" dirty="0"/>
        </a:p>
      </dsp:txBody>
      <dsp:txXfrm>
        <a:off x="2032857" y="2455334"/>
        <a:ext cx="1629346" cy="14935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CF766-3044-B047-BBE5-EAA51CEA5E32}" type="datetimeFigureOut">
              <a:rPr lang="en-US" smtClean="0"/>
              <a:pPr/>
              <a:t>2/15/2010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AE6A21-0A9F-FA4C-BD78-A1DA5A37097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0EC40-4FEF-6C44-B92D-5650DC89BDCF}" type="datetimeFigureOut">
              <a:rPr lang="en-US" smtClean="0"/>
              <a:pPr/>
              <a:t>2/15/2010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821EA4-CAB2-D743-BD0D-28E5257B8199}"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B4DC747-5B05-1A4C-ACE0-205FB7C51C24}" type="slidenum">
              <a:rPr lang="en-US"/>
              <a:pPr/>
              <a:t>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4F65258-921F-0249-AE06-98FEF0520A31}" type="slidenum">
              <a:rPr lang="en-US"/>
              <a:pPr/>
              <a:t>39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6113855-ED3F-5744-A4F0-118E3B8FA75E}" type="slidenum">
              <a:rPr lang="en-US"/>
              <a:pPr/>
              <a:t>41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a:t>3 parts</a:t>
            </a:r>
          </a:p>
          <a:p>
            <a:pPr eaLnBrk="1" hangingPunct="1"/>
            <a:r>
              <a:rPr lang="en-US"/>
              <a:t>Not necessarily sharp divisions</a:t>
            </a:r>
          </a:p>
          <a:p>
            <a:pPr eaLnBrk="1" hangingPunct="1"/>
            <a:r>
              <a:rPr lang="en-US"/>
              <a:t>Additional technology development may be required at each interface</a:t>
            </a:r>
          </a:p>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D8042DC-8BCC-6D40-8BD8-D4DD1B955B24}" type="slidenum">
              <a:rPr lang="en-US"/>
              <a:pPr/>
              <a:t>42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AE296DE-31ED-D54A-9660-DB55F3C4911E}" type="slidenum">
              <a:rPr lang="en-US"/>
              <a:pPr/>
              <a:t>43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5A4F240-5881-9C45-A82F-2BB76C2ACA28}" type="slidenum">
              <a:rPr lang="en-US"/>
              <a:pPr/>
              <a:t>44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Required to know what to build.  Helps the project team focus on building the right product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F1D7269-F8F9-BE4C-9B81-E198410EDE5E}" type="slidenum">
              <a:rPr lang="en-US"/>
              <a:pPr/>
              <a:t>45</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a:t>Single product or family of products</a:t>
            </a:r>
          </a:p>
          <a:p>
            <a:pPr eaLnBrk="1" hangingPunct="1"/>
            <a:r>
              <a:rPr lang="en-US"/>
              <a:t>(prioritize product features as “must haves” and “would like to haves”)</a:t>
            </a:r>
          </a:p>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p>
        </p:txBody>
      </p:sp>
      <p:sp>
        <p:nvSpPr>
          <p:cNvPr id="61444" name="Slide Number Placeholder 3"/>
          <p:cNvSpPr>
            <a:spLocks noGrp="1"/>
          </p:cNvSpPr>
          <p:nvPr>
            <p:ph type="sldNum" sz="quarter" idx="5"/>
          </p:nvPr>
        </p:nvSpPr>
        <p:spPr>
          <a:noFill/>
        </p:spPr>
        <p:txBody>
          <a:bodyPr/>
          <a:lstStyle/>
          <a:p>
            <a:fld id="{FF396E0D-3CDA-3E48-8D64-F0E14B267605}" type="slidenum">
              <a:rPr lang="en-US"/>
              <a:pPr/>
              <a:t>46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p>
        </p:txBody>
      </p:sp>
      <p:sp>
        <p:nvSpPr>
          <p:cNvPr id="62468" name="Slide Number Placeholder 3"/>
          <p:cNvSpPr>
            <a:spLocks noGrp="1"/>
          </p:cNvSpPr>
          <p:nvPr>
            <p:ph type="sldNum" sz="quarter" idx="5"/>
          </p:nvPr>
        </p:nvSpPr>
        <p:spPr>
          <a:noFill/>
        </p:spPr>
        <p:txBody>
          <a:bodyPr/>
          <a:lstStyle/>
          <a:p>
            <a:fld id="{9470644F-F0B4-9643-AAE9-8735FA8B44E7}" type="slidenum">
              <a:rPr lang="en-US"/>
              <a:pPr/>
              <a:t>47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468BE47-21D6-B149-9F3D-A68A4D12489B}" type="slidenum">
              <a:rPr lang="en-US"/>
              <a:pPr/>
              <a:t>48</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Why invest?</a:t>
            </a:r>
          </a:p>
          <a:p>
            <a:pPr eaLnBrk="1" hangingPunct="1"/>
            <a:r>
              <a:rPr lang="en-US"/>
              <a:t>Since financial is only estimates (therefore likely wrong), should include non-financial criteria</a:t>
            </a:r>
          </a:p>
          <a:p>
            <a:pPr eaLnBrk="1" hangingPunct="1"/>
            <a:r>
              <a:rPr lang="en-US"/>
              <a:t>Could include alternative solutions such as partnering or outsourcing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A629227-D678-8140-BEF5-A89AAC7976A6}" type="slidenum">
              <a:rPr lang="en-US"/>
              <a:pPr/>
              <a:t>49</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a:t>Use as a class discussion?  How have they identified user needs and wants in their products.  Have they ever been part of a needs and wants study?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a:defRPr/>
            </a:pPr>
            <a:endParaRPr lang="en-US" dirty="0">
              <a:ea typeface="+mn-ea"/>
            </a:endParaRPr>
          </a:p>
        </p:txBody>
      </p:sp>
      <p:sp>
        <p:nvSpPr>
          <p:cNvPr id="60420" name="Slide Number Placeholder 3"/>
          <p:cNvSpPr>
            <a:spLocks noGrp="1"/>
          </p:cNvSpPr>
          <p:nvPr>
            <p:ph type="sldNum" sz="quarter" idx="5"/>
          </p:nvPr>
        </p:nvSpPr>
        <p:spPr>
          <a:noFill/>
        </p:spPr>
        <p:txBody>
          <a:bodyPr/>
          <a:lstStyle/>
          <a:p>
            <a:fld id="{4A6AEE08-4020-954A-88DD-56E8B6C58F2C}" type="slidenum">
              <a:rPr lang="en-US"/>
              <a:pPr/>
              <a:t>14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5652F78-D73F-D143-8031-E64FF121E3BA}" type="slidenum">
              <a:rPr lang="en-US"/>
              <a:pPr/>
              <a:t>50</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t>Note: the customer only will pay extra for features, attributes etc that they value.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63D2DD2-40AC-D34E-AA0E-770FFFDFE370}" type="slidenum">
              <a:rPr lang="en-US"/>
              <a:pPr/>
              <a:t>51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a:p>
        </p:txBody>
      </p:sp>
      <p:sp>
        <p:nvSpPr>
          <p:cNvPr id="73732" name="Slide Number Placeholder 3"/>
          <p:cNvSpPr>
            <a:spLocks noGrp="1"/>
          </p:cNvSpPr>
          <p:nvPr>
            <p:ph type="sldNum" sz="quarter" idx="5"/>
          </p:nvPr>
        </p:nvSpPr>
        <p:spPr>
          <a:noFill/>
        </p:spPr>
        <p:txBody>
          <a:bodyPr/>
          <a:lstStyle/>
          <a:p>
            <a:fld id="{AAE2545C-DF3C-D94A-9877-3E3AC1CEEAAA}" type="slidenum">
              <a:rPr lang="en-US"/>
              <a:pPr/>
              <a:t>52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54D2283-1133-CB4F-A784-6D290F08FA64}" type="slidenum">
              <a:rPr lang="en-US"/>
              <a:pPr/>
              <a:t>53</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a:p>
        </p:txBody>
      </p:sp>
      <p:sp>
        <p:nvSpPr>
          <p:cNvPr id="79876" name="Slide Number Placeholder 3"/>
          <p:cNvSpPr>
            <a:spLocks noGrp="1"/>
          </p:cNvSpPr>
          <p:nvPr>
            <p:ph type="sldNum" sz="quarter" idx="5"/>
          </p:nvPr>
        </p:nvSpPr>
        <p:spPr>
          <a:noFill/>
        </p:spPr>
        <p:txBody>
          <a:bodyPr/>
          <a:lstStyle/>
          <a:p>
            <a:fld id="{3AF8D734-E5BC-9640-A1D0-18193DB9AF32}" type="slidenum">
              <a:rPr lang="en-US"/>
              <a:pPr/>
              <a:t>54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a:p>
        </p:txBody>
      </p:sp>
      <p:sp>
        <p:nvSpPr>
          <p:cNvPr id="83972" name="Slide Number Placeholder 3"/>
          <p:cNvSpPr>
            <a:spLocks noGrp="1"/>
          </p:cNvSpPr>
          <p:nvPr>
            <p:ph type="sldNum" sz="quarter" idx="5"/>
          </p:nvPr>
        </p:nvSpPr>
        <p:spPr>
          <a:noFill/>
        </p:spPr>
        <p:txBody>
          <a:bodyPr/>
          <a:lstStyle/>
          <a:p>
            <a:fld id="{12913D79-FA5D-FC44-AC43-ECC01D970C58}" type="slidenum">
              <a:rPr lang="en-US"/>
              <a:pPr/>
              <a:t>55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a:p>
        </p:txBody>
      </p:sp>
      <p:sp>
        <p:nvSpPr>
          <p:cNvPr id="84996" name="Slide Number Placeholder 3"/>
          <p:cNvSpPr>
            <a:spLocks noGrp="1"/>
          </p:cNvSpPr>
          <p:nvPr>
            <p:ph type="sldNum" sz="quarter" idx="5"/>
          </p:nvPr>
        </p:nvSpPr>
        <p:spPr>
          <a:noFill/>
        </p:spPr>
        <p:txBody>
          <a:bodyPr/>
          <a:lstStyle/>
          <a:p>
            <a:fld id="{A00E14F0-275B-D842-A776-12186842E325}" type="slidenum">
              <a:rPr lang="en-US"/>
              <a:pPr/>
              <a:t>56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a:p>
        </p:txBody>
      </p:sp>
      <p:sp>
        <p:nvSpPr>
          <p:cNvPr id="86020" name="Slide Number Placeholder 3"/>
          <p:cNvSpPr>
            <a:spLocks noGrp="1"/>
          </p:cNvSpPr>
          <p:nvPr>
            <p:ph type="sldNum" sz="quarter" idx="5"/>
          </p:nvPr>
        </p:nvSpPr>
        <p:spPr>
          <a:noFill/>
        </p:spPr>
        <p:txBody>
          <a:bodyPr/>
          <a:lstStyle/>
          <a:p>
            <a:fld id="{13B44ABE-45A1-0B46-8E3D-A1785D323576}" type="slidenum">
              <a:rPr lang="en-US"/>
              <a:pPr/>
              <a:t>57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a:p>
        </p:txBody>
      </p:sp>
      <p:sp>
        <p:nvSpPr>
          <p:cNvPr id="87044" name="Slide Number Placeholder 3"/>
          <p:cNvSpPr>
            <a:spLocks noGrp="1"/>
          </p:cNvSpPr>
          <p:nvPr>
            <p:ph type="sldNum" sz="quarter" idx="5"/>
          </p:nvPr>
        </p:nvSpPr>
        <p:spPr>
          <a:noFill/>
        </p:spPr>
        <p:txBody>
          <a:bodyPr/>
          <a:lstStyle/>
          <a:p>
            <a:fld id="{85639B2E-0905-904B-AF43-28CB75BC3FB7}" type="slidenum">
              <a:rPr lang="en-US"/>
              <a:pPr/>
              <a:t>58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a:p>
        </p:txBody>
      </p:sp>
      <p:sp>
        <p:nvSpPr>
          <p:cNvPr id="89092" name="Slide Number Placeholder 3"/>
          <p:cNvSpPr>
            <a:spLocks noGrp="1"/>
          </p:cNvSpPr>
          <p:nvPr>
            <p:ph type="sldNum" sz="quarter" idx="5"/>
          </p:nvPr>
        </p:nvSpPr>
        <p:spPr>
          <a:noFill/>
        </p:spPr>
        <p:txBody>
          <a:bodyPr/>
          <a:lstStyle/>
          <a:p>
            <a:fld id="{754BFB28-170F-5345-979D-1375368A5B16}" type="slidenum">
              <a:rPr lang="en-US"/>
              <a:pPr/>
              <a:t>60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p>
        </p:txBody>
      </p:sp>
      <p:sp>
        <p:nvSpPr>
          <p:cNvPr id="62468" name="Slide Number Placeholder 3"/>
          <p:cNvSpPr>
            <a:spLocks noGrp="1"/>
          </p:cNvSpPr>
          <p:nvPr>
            <p:ph type="sldNum" sz="quarter" idx="5"/>
          </p:nvPr>
        </p:nvSpPr>
        <p:spPr>
          <a:noFill/>
        </p:spPr>
        <p:txBody>
          <a:bodyPr/>
          <a:lstStyle/>
          <a:p>
            <a:fld id="{98D1C39B-96BB-EB4D-A937-C844AD4F7F3A}" type="slidenum">
              <a:rPr lang="en-US"/>
              <a:pPr/>
              <a:t>15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5A1C655-CAA0-444E-9172-68E8E7A9A616}" type="slidenum">
              <a:rPr lang="en-US"/>
              <a:pPr/>
              <a:t>61</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6CADABF-9FE1-9A4A-9A70-5CCF5D821768}" type="slidenum">
              <a:rPr lang="en-US"/>
              <a:pPr/>
              <a:t>62</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BC90357-2F7C-9645-994F-337BCFE4241A}" type="slidenum">
              <a:rPr lang="en-US"/>
              <a:pPr/>
              <a:t>63</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AA0F185-B436-5B47-9B5D-FE4A800F64B5}" type="slidenum">
              <a:rPr lang="en-US"/>
              <a:pPr/>
              <a:t>64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46368BA-9819-824B-8514-8732D0B36BE4}" type="slidenum">
              <a:rPr lang="en-US"/>
              <a:pPr/>
              <a:t>65</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5D89CD3-E425-604B-B902-FF5B30D4E793}" type="slidenum">
              <a:rPr lang="en-US"/>
              <a:pPr/>
              <a:t>66</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0FBA1D6-3795-474F-803A-D8C68C91F01C}" type="slidenum">
              <a:rPr lang="en-US"/>
              <a:pPr/>
              <a:t>67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0426188-A45E-CB4B-BAA8-EE2724516A8F}" type="slidenum">
              <a:rPr lang="en-US"/>
              <a:pPr/>
              <a:t>70</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00E5954-4D4B-8B45-BD81-75F80DD63FE7}" type="slidenum">
              <a:rPr lang="en-US"/>
              <a:pPr/>
              <a:t>71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2CC3273-BB86-5442-9DF1-F7C9EB4953EF}" type="slidenum">
              <a:rPr lang="en-US"/>
              <a:pPr/>
              <a:t>17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a:p>
        </p:txBody>
      </p:sp>
      <p:sp>
        <p:nvSpPr>
          <p:cNvPr id="71684" name="Slide Number Placeholder 3"/>
          <p:cNvSpPr>
            <a:spLocks noGrp="1"/>
          </p:cNvSpPr>
          <p:nvPr>
            <p:ph type="sldNum" sz="quarter" idx="5"/>
          </p:nvPr>
        </p:nvSpPr>
        <p:spPr>
          <a:noFill/>
        </p:spPr>
        <p:txBody>
          <a:bodyPr/>
          <a:lstStyle/>
          <a:p>
            <a:fld id="{3EC41D13-2502-1142-964C-19751CAE990C}" type="slidenum">
              <a:rPr lang="en-US"/>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7B0C9C9-235E-8C4D-ACE3-1E7110F2028F}" type="slidenum">
              <a:rPr lang="en-US"/>
              <a:pPr/>
              <a:t>31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a:t>Ideas are the starting point – the trigger.</a:t>
            </a:r>
          </a:p>
          <a:p>
            <a:pPr eaLnBrk="1" hangingPunct="1"/>
            <a:r>
              <a:rPr lang="en-US"/>
              <a:t>We need to identify more and better product opportunities. – How?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2566C28-74BC-D848-B01D-F3D86D77585E}" type="slidenum">
              <a:rPr lang="en-US"/>
              <a:pPr/>
              <a:t>32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D7F0C74-CF87-FE4B-A0A8-1D49F91C2BCF}" type="slidenum">
              <a:rPr lang="en-US"/>
              <a:pPr/>
              <a:t>33</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t>Get class to expand – develop list of idea sources and techniques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EF762E3-FD00-EB40-B2AE-93DF85424215}" type="slidenum">
              <a:rPr lang="en-US"/>
              <a:pPr/>
              <a:t>38</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C382A7-08A1-1740-AD46-A0F4F9A4768D}" type="datetime1">
              <a:rPr lang="en-US" smtClean="0"/>
              <a:pPr/>
              <a:t>2/15/2010</a:t>
            </a:fld>
            <a:endParaRPr lang="en-US"/>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
        <p:nvSpPr>
          <p:cNvPr id="6" name="Slide Number Placeholder 5"/>
          <p:cNvSpPr>
            <a:spLocks noGrp="1"/>
          </p:cNvSpPr>
          <p:nvPr>
            <p:ph type="sldNum" sz="quarter" idx="12"/>
          </p:nvPr>
        </p:nvSpPr>
        <p:spPr/>
        <p:txBody>
          <a:bodyPr/>
          <a:lstStyle/>
          <a:p>
            <a:fld id="{518C70D1-5035-754C-9A9F-1AF587D06A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CAB84-C798-E445-B28A-E9C08680924C}" type="datetime1">
              <a:rPr lang="en-US" smtClean="0"/>
              <a:pPr/>
              <a:t>2/15/2010</a:t>
            </a:fld>
            <a:endParaRPr lang="en-US"/>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
        <p:nvSpPr>
          <p:cNvPr id="6" name="Slide Number Placeholder 5"/>
          <p:cNvSpPr>
            <a:spLocks noGrp="1"/>
          </p:cNvSpPr>
          <p:nvPr>
            <p:ph type="sldNum" sz="quarter" idx="12"/>
          </p:nvPr>
        </p:nvSpPr>
        <p:spPr/>
        <p:txBody>
          <a:bodyPr/>
          <a:lstStyle/>
          <a:p>
            <a:fld id="{518C70D1-5035-754C-9A9F-1AF587D06A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0369A-93E8-BF44-82BB-0C467B378DD7}" type="datetime1">
              <a:rPr lang="en-US" smtClean="0"/>
              <a:pPr/>
              <a:t>2/15/2010</a:t>
            </a:fld>
            <a:endParaRPr lang="en-US"/>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
        <p:nvSpPr>
          <p:cNvPr id="6" name="Slide Number Placeholder 5"/>
          <p:cNvSpPr>
            <a:spLocks noGrp="1"/>
          </p:cNvSpPr>
          <p:nvPr>
            <p:ph type="sldNum" sz="quarter" idx="12"/>
          </p:nvPr>
        </p:nvSpPr>
        <p:spPr/>
        <p:txBody>
          <a:bodyPr/>
          <a:lstStyle/>
          <a:p>
            <a:fld id="{518C70D1-5035-754C-9A9F-1AF587D06AA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944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27761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27761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369888"/>
          </a:xfrm>
          <a:prstGeom prst="rect">
            <a:avLst/>
          </a:prstGeom>
        </p:spPr>
        <p:txBody>
          <a:bodyPr>
            <a:spAutoFit/>
          </a:bodyPr>
          <a:lstStyle>
            <a:lvl1pPr>
              <a:defRPr>
                <a:ea typeface="+mn-ea"/>
              </a:defRPr>
            </a:lvl1pPr>
          </a:lstStyle>
          <a:p>
            <a:pPr>
              <a:defRPr/>
            </a:pPr>
            <a:fld id="{DC0D6651-9A12-6B47-ACEB-7DC80DFE911A}" type="datetime1">
              <a:rPr lang="en-US" smtClean="0"/>
              <a:pPr>
                <a:defRPr/>
              </a:pPr>
              <a:t>2/15/2010</a:t>
            </a:fld>
            <a:endParaRPr lang="en-US"/>
          </a:p>
        </p:txBody>
      </p:sp>
      <p:sp>
        <p:nvSpPr>
          <p:cNvPr id="6" name="Rectangle 5"/>
          <p:cNvSpPr>
            <a:spLocks noGrp="1" noChangeArrowheads="1"/>
          </p:cNvSpPr>
          <p:nvPr>
            <p:ph type="ftr" sz="quarter" idx="11"/>
          </p:nvPr>
        </p:nvSpPr>
        <p:spPr>
          <a:xfrm>
            <a:off x="3124200" y="6245225"/>
            <a:ext cx="2895600" cy="276225"/>
          </a:xfrm>
        </p:spPr>
        <p:txBody>
          <a:bodyPr/>
          <a:lstStyle>
            <a:lvl1pPr>
              <a:defRPr/>
            </a:lvl1pPr>
          </a:lstStyle>
          <a:p>
            <a:r>
              <a:rPr lang="en-US" smtClean="0"/>
              <a:t>© 2010 Solalta Advisors Ltd.</a:t>
            </a:r>
            <a:endParaRPr lang="en-US"/>
          </a:p>
        </p:txBody>
      </p:sp>
      <p:sp>
        <p:nvSpPr>
          <p:cNvPr id="7" name="Rectangle 6"/>
          <p:cNvSpPr>
            <a:spLocks noGrp="1" noChangeArrowheads="1"/>
          </p:cNvSpPr>
          <p:nvPr>
            <p:ph type="sldNum" sz="quarter" idx="12"/>
          </p:nvPr>
        </p:nvSpPr>
        <p:spPr>
          <a:xfrm>
            <a:off x="6553200" y="6245225"/>
            <a:ext cx="2133600" cy="276225"/>
          </a:xfrm>
        </p:spPr>
        <p:txBody>
          <a:bodyPr/>
          <a:lstStyle>
            <a:lvl1pPr>
              <a:defRPr/>
            </a:lvl1pPr>
          </a:lstStyle>
          <a:p>
            <a:fld id="{7AA6912D-C52D-7E40-9E15-5811DEF1B8F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FD476-6B97-534E-B6A4-988064E2A60C}" type="datetime1">
              <a:rPr lang="en-US" smtClean="0"/>
              <a:pPr/>
              <a:t>2/15/2010</a:t>
            </a:fld>
            <a:endParaRPr lang="en-US"/>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
        <p:nvSpPr>
          <p:cNvPr id="6" name="Slide Number Placeholder 5"/>
          <p:cNvSpPr>
            <a:spLocks noGrp="1"/>
          </p:cNvSpPr>
          <p:nvPr>
            <p:ph type="sldNum" sz="quarter" idx="12"/>
          </p:nvPr>
        </p:nvSpPr>
        <p:spPr/>
        <p:txBody>
          <a:bodyPr/>
          <a:lstStyle/>
          <a:p>
            <a:fld id="{518C70D1-5035-754C-9A9F-1AF587D06A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A36229-D597-5C4C-86A1-2670B1E843E3}" type="datetime1">
              <a:rPr lang="en-US" smtClean="0"/>
              <a:pPr/>
              <a:t>2/15/2010</a:t>
            </a:fld>
            <a:endParaRPr lang="en-US"/>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
        <p:nvSpPr>
          <p:cNvPr id="6" name="Slide Number Placeholder 5"/>
          <p:cNvSpPr>
            <a:spLocks noGrp="1"/>
          </p:cNvSpPr>
          <p:nvPr>
            <p:ph type="sldNum" sz="quarter" idx="12"/>
          </p:nvPr>
        </p:nvSpPr>
        <p:spPr/>
        <p:txBody>
          <a:bodyPr/>
          <a:lstStyle/>
          <a:p>
            <a:fld id="{518C70D1-5035-754C-9A9F-1AF587D06A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28402-E980-2A46-8EE8-A67542B93259}" type="datetime1">
              <a:rPr lang="en-US" smtClean="0"/>
              <a:pPr/>
              <a:t>2/15/2010</a:t>
            </a:fld>
            <a:endParaRPr lang="en-US"/>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
        <p:nvSpPr>
          <p:cNvPr id="7" name="Slide Number Placeholder 6"/>
          <p:cNvSpPr>
            <a:spLocks noGrp="1"/>
          </p:cNvSpPr>
          <p:nvPr>
            <p:ph type="sldNum" sz="quarter" idx="12"/>
          </p:nvPr>
        </p:nvSpPr>
        <p:spPr/>
        <p:txBody>
          <a:bodyPr/>
          <a:lstStyle/>
          <a:p>
            <a:fld id="{518C70D1-5035-754C-9A9F-1AF587D06A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1F3037-8161-F342-98D5-25F558E8C441}" type="datetime1">
              <a:rPr lang="en-US" smtClean="0"/>
              <a:pPr/>
              <a:t>2/15/2010</a:t>
            </a:fld>
            <a:endParaRPr lang="en-US"/>
          </a:p>
        </p:txBody>
      </p:sp>
      <p:sp>
        <p:nvSpPr>
          <p:cNvPr id="8" name="Footer Placeholder 7"/>
          <p:cNvSpPr>
            <a:spLocks noGrp="1"/>
          </p:cNvSpPr>
          <p:nvPr>
            <p:ph type="ftr" sz="quarter" idx="11"/>
          </p:nvPr>
        </p:nvSpPr>
        <p:spPr/>
        <p:txBody>
          <a:bodyPr/>
          <a:lstStyle/>
          <a:p>
            <a:r>
              <a:rPr lang="en-US" smtClean="0"/>
              <a:t>© 2010 Solalta Advisors Ltd.</a:t>
            </a:r>
            <a:endParaRPr lang="en-US"/>
          </a:p>
        </p:txBody>
      </p:sp>
      <p:sp>
        <p:nvSpPr>
          <p:cNvPr id="9" name="Slide Number Placeholder 8"/>
          <p:cNvSpPr>
            <a:spLocks noGrp="1"/>
          </p:cNvSpPr>
          <p:nvPr>
            <p:ph type="sldNum" sz="quarter" idx="12"/>
          </p:nvPr>
        </p:nvSpPr>
        <p:spPr/>
        <p:txBody>
          <a:bodyPr/>
          <a:lstStyle/>
          <a:p>
            <a:fld id="{518C70D1-5035-754C-9A9F-1AF587D06A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69CDF-137A-C04F-8145-6F9E1F6DB078}" type="datetime1">
              <a:rPr lang="en-US" smtClean="0"/>
              <a:pPr/>
              <a:t>2/15/2010</a:t>
            </a:fld>
            <a:endParaRPr lang="en-US"/>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
        <p:nvSpPr>
          <p:cNvPr id="5" name="Slide Number Placeholder 4"/>
          <p:cNvSpPr>
            <a:spLocks noGrp="1"/>
          </p:cNvSpPr>
          <p:nvPr>
            <p:ph type="sldNum" sz="quarter" idx="12"/>
          </p:nvPr>
        </p:nvSpPr>
        <p:spPr/>
        <p:txBody>
          <a:bodyPr/>
          <a:lstStyle/>
          <a:p>
            <a:fld id="{518C70D1-5035-754C-9A9F-1AF587D06A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4A92B-2F58-5748-B03C-9FF2347011C8}" type="datetime1">
              <a:rPr lang="en-US" smtClean="0"/>
              <a:pPr/>
              <a:t>2/15/2010</a:t>
            </a:fld>
            <a:endParaRPr lang="en-US"/>
          </a:p>
        </p:txBody>
      </p:sp>
      <p:sp>
        <p:nvSpPr>
          <p:cNvPr id="3" name="Footer Placeholder 2"/>
          <p:cNvSpPr>
            <a:spLocks noGrp="1"/>
          </p:cNvSpPr>
          <p:nvPr>
            <p:ph type="ftr" sz="quarter" idx="11"/>
          </p:nvPr>
        </p:nvSpPr>
        <p:spPr/>
        <p:txBody>
          <a:bodyPr/>
          <a:lstStyle/>
          <a:p>
            <a:r>
              <a:rPr lang="en-US" smtClean="0"/>
              <a:t>© 2010 Solalta Advisors Ltd.</a:t>
            </a:r>
            <a:endParaRPr lang="en-US"/>
          </a:p>
        </p:txBody>
      </p:sp>
      <p:sp>
        <p:nvSpPr>
          <p:cNvPr id="4" name="Slide Number Placeholder 3"/>
          <p:cNvSpPr>
            <a:spLocks noGrp="1"/>
          </p:cNvSpPr>
          <p:nvPr>
            <p:ph type="sldNum" sz="quarter" idx="12"/>
          </p:nvPr>
        </p:nvSpPr>
        <p:spPr/>
        <p:txBody>
          <a:bodyPr/>
          <a:lstStyle/>
          <a:p>
            <a:fld id="{518C70D1-5035-754C-9A9F-1AF587D06A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2DF62-65E8-E847-9AA2-FDB184D8C62C}" type="datetime1">
              <a:rPr lang="en-US" smtClean="0"/>
              <a:pPr/>
              <a:t>2/15/2010</a:t>
            </a:fld>
            <a:endParaRPr lang="en-US"/>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
        <p:nvSpPr>
          <p:cNvPr id="7" name="Slide Number Placeholder 6"/>
          <p:cNvSpPr>
            <a:spLocks noGrp="1"/>
          </p:cNvSpPr>
          <p:nvPr>
            <p:ph type="sldNum" sz="quarter" idx="12"/>
          </p:nvPr>
        </p:nvSpPr>
        <p:spPr/>
        <p:txBody>
          <a:bodyPr/>
          <a:lstStyle/>
          <a:p>
            <a:fld id="{518C70D1-5035-754C-9A9F-1AF587D06A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6A2490-A7C9-4A4E-9E07-6FAAE80A45A7}" type="datetime1">
              <a:rPr lang="en-US" smtClean="0"/>
              <a:pPr/>
              <a:t>2/15/2010</a:t>
            </a:fld>
            <a:endParaRPr lang="en-US"/>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
        <p:nvSpPr>
          <p:cNvPr id="7" name="Slide Number Placeholder 6"/>
          <p:cNvSpPr>
            <a:spLocks noGrp="1"/>
          </p:cNvSpPr>
          <p:nvPr>
            <p:ph type="sldNum" sz="quarter" idx="12"/>
          </p:nvPr>
        </p:nvSpPr>
        <p:spPr/>
        <p:txBody>
          <a:bodyPr/>
          <a:lstStyle/>
          <a:p>
            <a:fld id="{518C70D1-5035-754C-9A9F-1AF587D06A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6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09551-4175-8847-A152-2480C6B713CE}" type="datetime1">
              <a:rPr lang="en-US" smtClean="0"/>
              <a:pPr/>
              <a:t>2/15/2010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2010 Solalta Advisors Ltd.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C70D1-5035-754C-9A9F-1AF587D06A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tolearn.net/marketing/plc.htm"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en.wikipedia.org/wiki/Image:TypesOfNewProducts.svg" TargetMode="Externa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0.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3.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5.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Recognizing Innovative Technologies</a:t>
            </a:r>
            <a:endParaRPr lang="en-US" dirty="0"/>
          </a:p>
        </p:txBody>
      </p:sp>
      <p:sp>
        <p:nvSpPr>
          <p:cNvPr id="3" name="Subtitle 2"/>
          <p:cNvSpPr>
            <a:spLocks noGrp="1"/>
          </p:cNvSpPr>
          <p:nvPr>
            <p:ph type="subTitle" idx="1"/>
          </p:nvPr>
        </p:nvSpPr>
        <p:spPr/>
        <p:txBody>
          <a:bodyPr/>
          <a:lstStyle/>
          <a:p>
            <a:r>
              <a:rPr lang="en-US" dirty="0" smtClean="0"/>
              <a:t>Darren Fast, Ph.D.</a:t>
            </a:r>
          </a:p>
          <a:p>
            <a:r>
              <a:rPr lang="en-US" dirty="0" smtClean="0"/>
              <a:t>President, Solalta Advisors Ltd.</a:t>
            </a:r>
          </a:p>
          <a:p>
            <a:r>
              <a:rPr lang="en-US" dirty="0" smtClean="0"/>
              <a:t>Feb 17</a:t>
            </a:r>
            <a:r>
              <a:rPr lang="en-US" baseline="30000" dirty="0" smtClean="0"/>
              <a:t>th</a:t>
            </a:r>
            <a:r>
              <a:rPr lang="en-US" dirty="0" smtClean="0"/>
              <a:t>, 2010</a:t>
            </a:r>
            <a:endParaRPr lang="en-US" dirty="0"/>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Idea Diffusion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63027" y="2157525"/>
            <a:ext cx="5689600" cy="3644900"/>
          </a:xfrm>
          <a:prstGeom prst="rect">
            <a:avLst/>
          </a:prstGeom>
        </p:spPr>
      </p:pic>
      <p:sp>
        <p:nvSpPr>
          <p:cNvPr id="5" name="Footer Placeholder 4"/>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Innovate?</a:t>
            </a:r>
            <a:endParaRPr lang="en-US" dirty="0"/>
          </a:p>
        </p:txBody>
      </p:sp>
      <p:sp>
        <p:nvSpPr>
          <p:cNvPr id="4" name="Text Placeholder 3"/>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shot 2010-02-08 at 9.37.10 PM.png"/>
          <p:cNvPicPr>
            <a:picLocks noGrp="1" noChangeAspect="1"/>
          </p:cNvPicPr>
          <p:nvPr>
            <p:ph idx="1"/>
          </p:nvPr>
        </p:nvPicPr>
        <p:blipFill>
          <a:blip r:embed="rId2"/>
          <a:srcRect l="-167828" r="-167828"/>
          <a:stretch>
            <a:fillRect/>
          </a:stretch>
        </p:blipFill>
        <p:spPr>
          <a:xfrm>
            <a:off x="1964910" y="420235"/>
            <a:ext cx="11434161" cy="6288348"/>
          </a:xfrm>
        </p:spPr>
      </p:pic>
      <p:sp>
        <p:nvSpPr>
          <p:cNvPr id="4" name="Title 3"/>
          <p:cNvSpPr>
            <a:spLocks noGrp="1"/>
          </p:cNvSpPr>
          <p:nvPr>
            <p:ph type="title"/>
          </p:nvPr>
        </p:nvSpPr>
        <p:spPr>
          <a:xfrm>
            <a:off x="457200" y="274637"/>
            <a:ext cx="4517633" cy="2446601"/>
          </a:xfrm>
        </p:spPr>
        <p:txBody>
          <a:bodyPr/>
          <a:lstStyle/>
          <a:p>
            <a:r>
              <a:rPr lang="en-US" dirty="0" smtClean="0"/>
              <a:t>Canada’s Innovation  Ranking</a:t>
            </a:r>
            <a:endParaRPr lang="en-US" dirty="0"/>
          </a:p>
        </p:txBody>
      </p:sp>
      <p:sp>
        <p:nvSpPr>
          <p:cNvPr id="5" name="TextBox 4"/>
          <p:cNvSpPr txBox="1"/>
          <p:nvPr/>
        </p:nvSpPr>
        <p:spPr>
          <a:xfrm>
            <a:off x="1636586" y="3562708"/>
            <a:ext cx="3377660" cy="369332"/>
          </a:xfrm>
          <a:prstGeom prst="rect">
            <a:avLst/>
          </a:prstGeom>
          <a:noFill/>
        </p:spPr>
        <p:txBody>
          <a:bodyPr wrap="none" rtlCol="0">
            <a:spAutoFit/>
          </a:bodyPr>
          <a:lstStyle/>
          <a:p>
            <a:r>
              <a:rPr lang="en-US" dirty="0" smtClean="0"/>
              <a:t>Conference Board of Canada 2010</a:t>
            </a:r>
            <a:endParaRPr lang="en-US" dirty="0"/>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Canada’s Report Card</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573" y="1495428"/>
            <a:ext cx="9125427" cy="5362572"/>
          </a:xfrm>
          <a:prstGeom prst="rect">
            <a:avLst/>
          </a:prstGeom>
        </p:spPr>
      </p:pic>
      <p:sp>
        <p:nvSpPr>
          <p:cNvPr id="5" name="Footer Placeholder 4"/>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t>New Product Life Cycle</a:t>
            </a:r>
          </a:p>
        </p:txBody>
      </p:sp>
      <p:pic>
        <p:nvPicPr>
          <p:cNvPr id="26627" name="Picture 2"/>
          <p:cNvPicPr>
            <a:picLocks noGrp="1" noChangeAspect="1" noChangeArrowheads="1"/>
          </p:cNvPicPr>
          <p:nvPr>
            <p:ph idx="1"/>
          </p:nvPr>
        </p:nvPicPr>
        <p:blipFill>
          <a:blip r:embed="rId4"/>
          <a:srcRect/>
          <a:stretch>
            <a:fillRect/>
          </a:stretch>
        </p:blipFill>
        <p:spPr>
          <a:xfrm>
            <a:off x="1344638" y="1326650"/>
            <a:ext cx="6545768" cy="5146227"/>
          </a:xfrm>
          <a:noFill/>
        </p:spPr>
      </p:pic>
      <p:sp>
        <p:nvSpPr>
          <p:cNvPr id="26628" name="TextBox 5"/>
          <p:cNvSpPr txBox="1">
            <a:spLocks noChangeArrowheads="1"/>
          </p:cNvSpPr>
          <p:nvPr/>
        </p:nvSpPr>
        <p:spPr bwMode="auto">
          <a:xfrm>
            <a:off x="609600" y="5943600"/>
            <a:ext cx="2743200" cy="646113"/>
          </a:xfrm>
          <a:prstGeom prst="rect">
            <a:avLst/>
          </a:prstGeom>
          <a:noFill/>
          <a:ln w="9525">
            <a:noFill/>
            <a:miter lim="800000"/>
            <a:headEnd/>
            <a:tailEnd/>
          </a:ln>
        </p:spPr>
        <p:txBody>
          <a:bodyPr>
            <a:prstTxWarp prst="textNoShape">
              <a:avLst/>
            </a:prstTxWarp>
            <a:spAutoFit/>
          </a:bodyPr>
          <a:lstStyle/>
          <a:p>
            <a:r>
              <a:rPr lang="en-US">
                <a:hlinkClick r:id="rId5"/>
              </a:rPr>
              <a:t>http://tolearn.net/marketing/plc.htm</a:t>
            </a:r>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US"/>
              <a:t>Shortening Product Life Cycles</a:t>
            </a:r>
          </a:p>
        </p:txBody>
      </p:sp>
      <p:pic>
        <p:nvPicPr>
          <p:cNvPr id="28675" name="Picture 6" descr="shortening product life cycles"/>
          <p:cNvPicPr>
            <a:picLocks noGrp="1" noChangeAspect="1" noChangeArrowheads="1"/>
          </p:cNvPicPr>
          <p:nvPr>
            <p:ph idx="1"/>
          </p:nvPr>
        </p:nvPicPr>
        <p:blipFill>
          <a:blip r:embed="rId4"/>
          <a:srcRect/>
          <a:stretch>
            <a:fillRect/>
          </a:stretch>
        </p:blipFill>
        <p:spPr>
          <a:xfrm>
            <a:off x="762000" y="1371600"/>
            <a:ext cx="7848600" cy="5497513"/>
          </a:xfrm>
          <a:noFill/>
        </p:spPr>
      </p:pic>
      <p:sp>
        <p:nvSpPr>
          <p:cNvPr id="5" name="Footer Placeholder 4"/>
          <p:cNvSpPr>
            <a:spLocks noGrp="1"/>
          </p:cNvSpPr>
          <p:nvPr>
            <p:ph type="ftr" sz="quarter" idx="10"/>
          </p:nvPr>
        </p:nvSpPr>
        <p:spPr>
          <a:xfrm>
            <a:off x="3124200" y="6356350"/>
            <a:ext cx="2895600" cy="365125"/>
          </a:xfrm>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08000" y="704850"/>
            <a:ext cx="8128000" cy="5448300"/>
          </a:xfrm>
          <a:prstGeom prst="rect">
            <a:avLst/>
          </a:prstGeom>
        </p:spPr>
      </p:pic>
      <p:sp>
        <p:nvSpPr>
          <p:cNvPr id="5" name="TextBox 4"/>
          <p:cNvSpPr txBox="1"/>
          <p:nvPr/>
        </p:nvSpPr>
        <p:spPr>
          <a:xfrm>
            <a:off x="116506" y="6251702"/>
            <a:ext cx="7670264" cy="276999"/>
          </a:xfrm>
          <a:prstGeom prst="rect">
            <a:avLst/>
          </a:prstGeom>
          <a:noFill/>
        </p:spPr>
        <p:txBody>
          <a:bodyPr wrap="none" rtlCol="0">
            <a:spAutoFit/>
          </a:bodyPr>
          <a:lstStyle/>
          <a:p>
            <a:r>
              <a:rPr lang="en-US" sz="1200" dirty="0" smtClean="0"/>
              <a:t>From: http://www.chrisspagnuolo.com/content/binary/WindowsLiveWriter/Ifscrumonlyhadaheart_12C27/image_4.png</a:t>
            </a:r>
            <a:endParaRPr lang="en-US" sz="1200" dirty="0"/>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normAutofit fontScale="90000"/>
          </a:bodyPr>
          <a:lstStyle/>
          <a:p>
            <a:pPr eaLnBrk="1" hangingPunct="1">
              <a:defRPr/>
            </a:pPr>
            <a:r>
              <a:rPr lang="en-US" dirty="0" smtClean="0">
                <a:ea typeface="+mj-ea"/>
              </a:rPr>
              <a:t>Conditions for Economic Growth through Commercialization: </a:t>
            </a:r>
          </a:p>
        </p:txBody>
      </p:sp>
      <p:sp>
        <p:nvSpPr>
          <p:cNvPr id="38915" name="Rectangle 5"/>
          <p:cNvSpPr>
            <a:spLocks noGrp="1" noChangeArrowheads="1"/>
          </p:cNvSpPr>
          <p:nvPr>
            <p:ph idx="1"/>
          </p:nvPr>
        </p:nvSpPr>
        <p:spPr>
          <a:xfrm>
            <a:off x="457200" y="1600200"/>
            <a:ext cx="8229600" cy="4475163"/>
          </a:xfrm>
        </p:spPr>
        <p:txBody>
          <a:bodyPr/>
          <a:lstStyle/>
          <a:p>
            <a:pPr eaLnBrk="1" hangingPunct="1">
              <a:lnSpc>
                <a:spcPct val="90000"/>
              </a:lnSpc>
            </a:pPr>
            <a:r>
              <a:rPr lang="en-US"/>
              <a:t>Research &amp; Development is a necessary, but insufficient precondition</a:t>
            </a:r>
            <a:endParaRPr lang="en-US">
              <a:solidFill>
                <a:srgbClr val="7F7F7F"/>
              </a:solidFill>
            </a:endParaRPr>
          </a:p>
          <a:p>
            <a:pPr eaLnBrk="1" hangingPunct="1">
              <a:lnSpc>
                <a:spcPct val="90000"/>
              </a:lnSpc>
            </a:pPr>
            <a:r>
              <a:rPr lang="en-US"/>
              <a:t>Alone, R&amp;D does not produce growth opportunities</a:t>
            </a:r>
            <a:endParaRPr lang="en-US">
              <a:solidFill>
                <a:srgbClr val="7F7F7F"/>
              </a:solidFill>
            </a:endParaRPr>
          </a:p>
          <a:p>
            <a:pPr eaLnBrk="1" hangingPunct="1">
              <a:lnSpc>
                <a:spcPct val="90000"/>
              </a:lnSpc>
            </a:pPr>
            <a:r>
              <a:rPr lang="en-US"/>
              <a:t>Requires a market or environment that produces profit opportunities</a:t>
            </a:r>
            <a:endParaRPr lang="en-US">
              <a:solidFill>
                <a:srgbClr val="7F7F7F"/>
              </a:solidFill>
            </a:endParaRPr>
          </a:p>
          <a:p>
            <a:pPr eaLnBrk="1" hangingPunct="1">
              <a:lnSpc>
                <a:spcPct val="90000"/>
              </a:lnSpc>
            </a:pPr>
            <a:endParaRPr lang="en-US">
              <a:solidFill>
                <a:srgbClr val="7F7F7F"/>
              </a:solidFill>
            </a:endParaRPr>
          </a:p>
          <a:p>
            <a:pPr eaLnBrk="1" hangingPunct="1">
              <a:lnSpc>
                <a:spcPct val="90000"/>
              </a:lnSpc>
            </a:pPr>
            <a:r>
              <a:rPr lang="en-US"/>
              <a:t>Growth opportunities require both Innovation and Entrepreneurship</a:t>
            </a:r>
            <a:endParaRPr lang="en-US">
              <a:solidFill>
                <a:srgbClr val="7F7F7F"/>
              </a:solidFill>
            </a:endParaRPr>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innovation</a:t>
            </a:r>
            <a:endParaRPr lang="en-US" dirty="0"/>
          </a:p>
        </p:txBody>
      </p:sp>
      <p:sp>
        <p:nvSpPr>
          <p:cNvPr id="5" name="Text Placeholder 4"/>
          <p:cNvSpPr>
            <a:spLocks noGrp="1"/>
          </p:cNvSpPr>
          <p:nvPr>
            <p:ph type="body" idx="1"/>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Axes of Innovation</a:t>
            </a:r>
            <a:endParaRPr lang="en-US" dirty="0"/>
          </a:p>
        </p:txBody>
      </p:sp>
      <p:sp>
        <p:nvSpPr>
          <p:cNvPr id="7" name="Content Placeholder 6"/>
          <p:cNvSpPr>
            <a:spLocks noGrp="1"/>
          </p:cNvSpPr>
          <p:nvPr>
            <p:ph idx="1"/>
          </p:nvPr>
        </p:nvSpPr>
        <p:spPr/>
        <p:txBody>
          <a:bodyPr/>
          <a:lstStyle/>
          <a:p>
            <a:r>
              <a:rPr lang="en-US" dirty="0" smtClean="0"/>
              <a:t>Type of innovation</a:t>
            </a:r>
          </a:p>
          <a:p>
            <a:r>
              <a:rPr lang="en-US" dirty="0" smtClean="0"/>
              <a:t>Disruptive </a:t>
            </a:r>
            <a:r>
              <a:rPr lang="en-US" dirty="0" err="1" smtClean="0"/>
              <a:t>vs</a:t>
            </a:r>
            <a:r>
              <a:rPr lang="en-US" dirty="0" smtClean="0"/>
              <a:t> incremental </a:t>
            </a:r>
            <a:r>
              <a:rPr lang="en-US" dirty="0" err="1" smtClean="0"/>
              <a:t>vs</a:t>
            </a:r>
            <a:r>
              <a:rPr lang="en-US" dirty="0" smtClean="0"/>
              <a:t> transformational</a:t>
            </a:r>
          </a:p>
          <a:p>
            <a:r>
              <a:rPr lang="en-US" dirty="0" smtClean="0"/>
              <a:t>Product type created</a:t>
            </a:r>
          </a:p>
          <a:p>
            <a:r>
              <a:rPr lang="en-US" dirty="0" smtClean="0"/>
              <a:t>Formal </a:t>
            </a:r>
            <a:r>
              <a:rPr lang="en-US" dirty="0" err="1" smtClean="0"/>
              <a:t>vs</a:t>
            </a:r>
            <a:r>
              <a:rPr lang="en-US" dirty="0" smtClean="0"/>
              <a:t> informal</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endParaRPr lang="en-US"/>
          </a:p>
        </p:txBody>
      </p:sp>
      <p:sp>
        <p:nvSpPr>
          <p:cNvPr id="14340" name="Rectangle 3"/>
          <p:cNvSpPr>
            <a:spLocks noGrp="1" noChangeArrowheads="1"/>
          </p:cNvSpPr>
          <p:nvPr>
            <p:ph type="body" idx="1"/>
          </p:nvPr>
        </p:nvSpPr>
        <p:spPr>
          <a:xfrm>
            <a:off x="457200" y="1600200"/>
            <a:ext cx="8229600" cy="2579688"/>
          </a:xfrm>
        </p:spPr>
        <p:txBody>
          <a:bodyPr/>
          <a:lstStyle/>
          <a:p>
            <a:pPr algn="ctr">
              <a:buFontTx/>
              <a:buNone/>
            </a:pPr>
            <a:r>
              <a:rPr lang="en-US"/>
              <a:t>“Ideas won’t keep. Something has to be done about them. When and idea is new, its custodians have fervor, live for it and if need be, die for it.”</a:t>
            </a:r>
            <a:endParaRPr lang="en-US">
              <a:solidFill>
                <a:srgbClr val="7F7F7F"/>
              </a:solidFill>
            </a:endParaRPr>
          </a:p>
          <a:p>
            <a:pPr lvl="1"/>
            <a:r>
              <a:rPr lang="en-US"/>
              <a:t>Alfred North Whitehead</a:t>
            </a:r>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Innovation</a:t>
            </a:r>
            <a:endParaRPr lang="en-US" dirty="0"/>
          </a:p>
        </p:txBody>
      </p:sp>
      <p:sp>
        <p:nvSpPr>
          <p:cNvPr id="5" name="Content Placeholder 4"/>
          <p:cNvSpPr>
            <a:spLocks noGrp="1"/>
          </p:cNvSpPr>
          <p:nvPr>
            <p:ph idx="1"/>
          </p:nvPr>
        </p:nvSpPr>
        <p:spPr/>
        <p:txBody>
          <a:bodyPr>
            <a:normAutofit fontScale="77500" lnSpcReduction="20000"/>
          </a:bodyPr>
          <a:lstStyle/>
          <a:p>
            <a:r>
              <a:rPr lang="en-US" b="1" dirty="0" smtClean="0"/>
              <a:t>Product </a:t>
            </a:r>
            <a:r>
              <a:rPr lang="en-US" dirty="0" smtClean="0"/>
              <a:t>Innovation – new products or improvements on products. The new Mini or the updated VX Beetle, new models of mobile phones and so on.</a:t>
            </a:r>
          </a:p>
          <a:p>
            <a:r>
              <a:rPr lang="en-US" b="1" dirty="0" smtClean="0"/>
              <a:t>Process </a:t>
            </a:r>
            <a:r>
              <a:rPr lang="en-US" dirty="0" smtClean="0"/>
              <a:t>Innovation – where some part of the process is improved to bring benefit. Just in Time is a good example.</a:t>
            </a:r>
          </a:p>
          <a:p>
            <a:r>
              <a:rPr lang="en-US" b="1" dirty="0" smtClean="0"/>
              <a:t>Positioning </a:t>
            </a:r>
            <a:r>
              <a:rPr lang="en-US" dirty="0" smtClean="0"/>
              <a:t>Innovation – </a:t>
            </a:r>
            <a:r>
              <a:rPr lang="en-US" dirty="0" err="1" smtClean="0"/>
              <a:t>Lucozade</a:t>
            </a:r>
            <a:r>
              <a:rPr lang="en-US" dirty="0" smtClean="0"/>
              <a:t> used to be a medicinal drink but the was repositioned as a sports drink.</a:t>
            </a:r>
          </a:p>
          <a:p>
            <a:r>
              <a:rPr lang="en-US" b="1" dirty="0" smtClean="0"/>
              <a:t>Paradigm </a:t>
            </a:r>
            <a:r>
              <a:rPr lang="en-US" dirty="0" smtClean="0"/>
              <a:t>Innovation – where major shifts in thinking cause change. During the time of the expensive mainframe, Bill Gates and others aimed to provide a home computer for everyone.</a:t>
            </a:r>
          </a:p>
          <a:p>
            <a:endParaRPr lang="en-US" dirty="0"/>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Innovation (continued)</a:t>
            </a:r>
            <a:endParaRPr lang="en-US" dirty="0"/>
          </a:p>
        </p:txBody>
      </p:sp>
      <p:sp>
        <p:nvSpPr>
          <p:cNvPr id="3" name="Content Placeholder 2"/>
          <p:cNvSpPr>
            <a:spLocks noGrp="1"/>
          </p:cNvSpPr>
          <p:nvPr>
            <p:ph idx="1"/>
          </p:nvPr>
        </p:nvSpPr>
        <p:spPr/>
        <p:txBody>
          <a:bodyPr>
            <a:normAutofit fontScale="92500" lnSpcReduction="20000"/>
          </a:bodyPr>
          <a:lstStyle/>
          <a:p>
            <a:r>
              <a:rPr lang="en-GB" b="1" dirty="0" smtClean="0"/>
              <a:t>Organizational </a:t>
            </a:r>
            <a:r>
              <a:rPr lang="en-GB" dirty="0" smtClean="0"/>
              <a:t>innovation - the creation or alteration of business structures, practices, and models, and may therefore include process, marketing and business model innovation</a:t>
            </a:r>
          </a:p>
          <a:p>
            <a:r>
              <a:rPr lang="en-GB" b="1" dirty="0" smtClean="0"/>
              <a:t>Business Model </a:t>
            </a:r>
            <a:r>
              <a:rPr lang="en-GB" dirty="0" smtClean="0"/>
              <a:t>innovation involves changing the way business is done in terms of capturing value e.g. Compaq vs. Dell, hub and spoke airlines vs. Southwest, and Hertz/Avis vs. Enterprise.</a:t>
            </a:r>
          </a:p>
          <a:p>
            <a:r>
              <a:rPr lang="en-GB" b="1" dirty="0" smtClean="0"/>
              <a:t>Service </a:t>
            </a:r>
            <a:r>
              <a:rPr lang="en-GB" dirty="0" smtClean="0"/>
              <a:t>innovation, is similar to product innovation except that the innovation relates to services rather than to products</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Necessity is  the mother of invention or how to work with what you’ve been given</a:t>
            </a:r>
            <a:endParaRPr lang="en-US" sz="32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2824" y="1600200"/>
            <a:ext cx="7853975" cy="5257800"/>
          </a:xfrm>
          <a:prstGeom prst="rect">
            <a:avLst/>
          </a:prstGeom>
        </p:spPr>
      </p:pic>
      <p:sp>
        <p:nvSpPr>
          <p:cNvPr id="5" name="Footer Placeholder 4"/>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a:t>
            </a:r>
            <a:r>
              <a:rPr lang="en-US" dirty="0" err="1" smtClean="0"/>
              <a:t>vs</a:t>
            </a:r>
            <a:r>
              <a:rPr lang="en-US" dirty="0" smtClean="0"/>
              <a:t> Disruptive</a:t>
            </a:r>
            <a:endParaRPr lang="en-US" dirty="0"/>
          </a:p>
        </p:txBody>
      </p:sp>
      <p:sp>
        <p:nvSpPr>
          <p:cNvPr id="3" name="Content Placeholder 2"/>
          <p:cNvSpPr>
            <a:spLocks noGrp="1"/>
          </p:cNvSpPr>
          <p:nvPr>
            <p:ph idx="1"/>
          </p:nvPr>
        </p:nvSpPr>
        <p:spPr>
          <a:xfrm>
            <a:off x="457200" y="1600200"/>
            <a:ext cx="8229600" cy="4917302"/>
          </a:xfrm>
        </p:spPr>
        <p:txBody>
          <a:bodyPr>
            <a:normAutofit fontScale="40000" lnSpcReduction="20000"/>
          </a:bodyPr>
          <a:lstStyle/>
          <a:p>
            <a:r>
              <a:rPr lang="en-US" sz="4211" b="1" dirty="0"/>
              <a:t>Incremental Innovations</a:t>
            </a:r>
            <a:r>
              <a:rPr lang="en-US" sz="4211" dirty="0"/>
              <a:t> are the small (perhaps 1-2% a year) improvements. These are described by the Learning curve, and by terms such as "learning by doing”. One example is the development of “creep capacity “ in the chemical industry. Another is Moore’s Law.</a:t>
            </a:r>
            <a:r>
              <a:rPr lang="en-US" sz="4211" dirty="0" smtClean="0"/>
              <a:t> Improvements </a:t>
            </a:r>
            <a:r>
              <a:rPr lang="en-US" sz="4211" dirty="0"/>
              <a:t>here are continuous, and these represent one of the few areas in innovation where future improvements can be predicted with any confidence. They cause relatively little disruption.</a:t>
            </a:r>
            <a:endParaRPr lang="en-US" sz="4211" dirty="0" smtClean="0"/>
          </a:p>
          <a:p>
            <a:pPr>
              <a:buNone/>
            </a:pPr>
            <a:endParaRPr lang="en-US" sz="4211" dirty="0" smtClean="0"/>
          </a:p>
          <a:p>
            <a:r>
              <a:rPr lang="en-US" sz="4211" b="1" dirty="0" smtClean="0"/>
              <a:t>Disruptive Innovations</a:t>
            </a:r>
            <a:r>
              <a:rPr lang="en-US" sz="4211" dirty="0"/>
              <a:t>are the situations where a totally new technology comes along and displaces the incumbent technology. Examples are transistor replacing the vacuum tube, compact disc replacing long playing records. These changes are discontinuous, not continuous, and frequently cause significant disruption involving changes in industry leadership.</a:t>
            </a:r>
            <a:endParaRPr lang="en-US" sz="4211" dirty="0" smtClean="0"/>
          </a:p>
          <a:p>
            <a:pPr>
              <a:buNone/>
            </a:pPr>
            <a:endParaRPr lang="en-US" sz="4211" dirty="0" smtClean="0"/>
          </a:p>
          <a:p>
            <a:r>
              <a:rPr lang="en-US" sz="4211" b="1" dirty="0"/>
              <a:t>General Purpose</a:t>
            </a:r>
            <a:r>
              <a:rPr lang="en-US" sz="4211" b="1" dirty="0" smtClean="0"/>
              <a:t>  or Transformational Technologies</a:t>
            </a:r>
            <a:r>
              <a:rPr lang="en-US" sz="4211" dirty="0"/>
              <a:t>is the name that has been coined to describe the really big innovations such as the waterwheel, steam power, electricity, the internal combustion engine, railways, the internet, etc. These innovations are share four characteristics:</a:t>
            </a:r>
            <a:endParaRPr lang="en-US" sz="4211" dirty="0" smtClean="0"/>
          </a:p>
          <a:p>
            <a:pPr lvl="1"/>
            <a:r>
              <a:rPr lang="en-US" sz="3500" dirty="0"/>
              <a:t>Wide scope for improvement and elaboration</a:t>
            </a:r>
          </a:p>
          <a:p>
            <a:pPr lvl="1"/>
            <a:r>
              <a:rPr lang="en-US" sz="3500" dirty="0"/>
              <a:t>Wide range of uses</a:t>
            </a:r>
          </a:p>
          <a:p>
            <a:pPr lvl="1"/>
            <a:r>
              <a:rPr lang="en-US" sz="3500" dirty="0"/>
              <a:t>Potential use in a wide range of products and processes</a:t>
            </a:r>
          </a:p>
          <a:p>
            <a:pPr lvl="1"/>
            <a:r>
              <a:rPr lang="en-US" sz="3500" dirty="0"/>
              <a:t>Strongly complementary with other </a:t>
            </a:r>
            <a:r>
              <a:rPr lang="en-US" sz="3500" dirty="0" smtClean="0"/>
              <a:t>technologies</a:t>
            </a:r>
            <a:endParaRPr lang="en-US" sz="3500" dirty="0"/>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a:t>
            </a:r>
            <a:r>
              <a:rPr lang="en-US" dirty="0" err="1" smtClean="0"/>
              <a:t>vs</a:t>
            </a:r>
            <a:r>
              <a:rPr lang="en-US" smtClean="0"/>
              <a:t> Disruptive</a:t>
            </a: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44907" y="1417638"/>
            <a:ext cx="8484084" cy="4164914"/>
          </a:xfrm>
          <a:prstGeom prst="rect">
            <a:avLst/>
          </a:prstGeom>
        </p:spPr>
      </p:pic>
      <p:sp>
        <p:nvSpPr>
          <p:cNvPr id="5" name="Up Arrow 4"/>
          <p:cNvSpPr/>
          <p:nvPr/>
        </p:nvSpPr>
        <p:spPr>
          <a:xfrm rot="1356812">
            <a:off x="5700794" y="1221616"/>
            <a:ext cx="822960" cy="2786318"/>
          </a:xfrm>
          <a:prstGeom prst="upArrow">
            <a:avLst/>
          </a:prstGeom>
          <a:ln/>
        </p:spPr>
        <p:style>
          <a:lnRef idx="1">
            <a:schemeClr val="accent1"/>
          </a:lnRef>
          <a:fillRef idx="3">
            <a:schemeClr val="accent1"/>
          </a:fillRef>
          <a:effectRef idx="2">
            <a:schemeClr val="accent1"/>
          </a:effectRef>
          <a:fontRef idx="minor">
            <a:schemeClr val="lt1"/>
          </a:fontRef>
        </p:style>
        <p:txBody>
          <a:bodyPr vert="vert270" anchor="t" anchorCtr="0"/>
          <a:lstStyle/>
          <a:p>
            <a:pPr algn="ctr"/>
            <a:r>
              <a:rPr lang="en-US" dirty="0" smtClean="0"/>
              <a:t>Transformational</a:t>
            </a:r>
            <a:endParaRPr lang="en-US" dirty="0"/>
          </a:p>
        </p:txBody>
      </p:sp>
      <p:sp>
        <p:nvSpPr>
          <p:cNvPr id="7" name="Footer Placeholder 6"/>
          <p:cNvSpPr>
            <a:spLocks noGrp="1"/>
          </p:cNvSpPr>
          <p:nvPr>
            <p:ph type="ftr" sz="quarter" idx="11"/>
          </p:nvPr>
        </p:nvSpPr>
        <p:spPr/>
        <p:txBody>
          <a:bodyPr/>
          <a:lstStyle/>
          <a:p>
            <a:r>
              <a:rPr lang="en-US" smtClean="0"/>
              <a:t>© 2010 Solalta Advisors Ltd.</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Sustaining </a:t>
            </a:r>
            <a:r>
              <a:rPr lang="en-US" dirty="0" err="1" smtClean="0"/>
              <a:t>vs</a:t>
            </a:r>
            <a:r>
              <a:rPr lang="en-US" smtClean="0"/>
              <a:t> Disruptive </a:t>
            </a:r>
            <a:r>
              <a:rPr lang="en-US" dirty="0" smtClean="0"/>
              <a:t>Innovation</a:t>
            </a:r>
            <a:endParaRPr lang="en-US" dirty="0"/>
          </a:p>
        </p:txBody>
      </p:sp>
      <p:sp>
        <p:nvSpPr>
          <p:cNvPr id="6" name="Text Placeholder 5"/>
          <p:cNvSpPr>
            <a:spLocks noGrp="1"/>
          </p:cNvSpPr>
          <p:nvPr>
            <p:ph type="body" idx="1"/>
          </p:nvPr>
        </p:nvSpPr>
        <p:spPr/>
        <p:txBody>
          <a:bodyPr/>
          <a:lstStyle/>
          <a:p>
            <a:r>
              <a:rPr lang="en-US" dirty="0" smtClean="0"/>
              <a:t>Disruptor</a:t>
            </a:r>
            <a:endParaRPr lang="en-US" dirty="0"/>
          </a:p>
        </p:txBody>
      </p:sp>
      <p:sp>
        <p:nvSpPr>
          <p:cNvPr id="3" name="Content Placeholder 2"/>
          <p:cNvSpPr>
            <a:spLocks noGrp="1"/>
          </p:cNvSpPr>
          <p:nvPr>
            <p:ph sz="half" idx="2"/>
          </p:nvPr>
        </p:nvSpPr>
        <p:spPr/>
        <p:txBody>
          <a:bodyPr>
            <a:normAutofit/>
          </a:bodyPr>
          <a:lstStyle/>
          <a:p>
            <a:pPr>
              <a:buNone/>
            </a:pPr>
            <a:r>
              <a:rPr lang="en-US" sz="1946" dirty="0" smtClean="0"/>
              <a:t>Cellular phones</a:t>
            </a:r>
          </a:p>
          <a:p>
            <a:pPr>
              <a:buNone/>
            </a:pPr>
            <a:r>
              <a:rPr lang="en-US" sz="1946" dirty="0" smtClean="0"/>
              <a:t>Community colleges</a:t>
            </a:r>
          </a:p>
          <a:p>
            <a:pPr>
              <a:buNone/>
            </a:pPr>
            <a:r>
              <a:rPr lang="en-US" sz="1946" dirty="0" smtClean="0"/>
              <a:t>Discount retailers</a:t>
            </a:r>
          </a:p>
          <a:p>
            <a:pPr>
              <a:buNone/>
            </a:pPr>
            <a:r>
              <a:rPr lang="en-US" sz="1946" dirty="0" smtClean="0"/>
              <a:t>Retail medical clinics</a:t>
            </a:r>
          </a:p>
          <a:p>
            <a:endParaRPr lang="en-US" dirty="0"/>
          </a:p>
        </p:txBody>
      </p:sp>
      <p:sp>
        <p:nvSpPr>
          <p:cNvPr id="7" name="Text Placeholder 6"/>
          <p:cNvSpPr>
            <a:spLocks noGrp="1"/>
          </p:cNvSpPr>
          <p:nvPr>
            <p:ph type="body" sz="quarter" idx="3"/>
          </p:nvPr>
        </p:nvSpPr>
        <p:spPr/>
        <p:txBody>
          <a:bodyPr/>
          <a:lstStyle/>
          <a:p>
            <a:r>
              <a:rPr lang="en-US" dirty="0" err="1" smtClean="0"/>
              <a:t>Disruptee</a:t>
            </a:r>
            <a:endParaRPr lang="en-US" dirty="0"/>
          </a:p>
        </p:txBody>
      </p:sp>
      <p:sp>
        <p:nvSpPr>
          <p:cNvPr id="8" name="Content Placeholder 7"/>
          <p:cNvSpPr>
            <a:spLocks noGrp="1"/>
          </p:cNvSpPr>
          <p:nvPr>
            <p:ph sz="quarter" idx="4"/>
          </p:nvPr>
        </p:nvSpPr>
        <p:spPr>
          <a:xfrm>
            <a:off x="4766416" y="2174875"/>
            <a:ext cx="4041775" cy="3951288"/>
          </a:xfrm>
        </p:spPr>
        <p:txBody>
          <a:bodyPr/>
          <a:lstStyle/>
          <a:p>
            <a:pPr>
              <a:buNone/>
            </a:pPr>
            <a:r>
              <a:rPr lang="en-US" dirty="0" smtClean="0"/>
              <a:t>Fixed line telephony</a:t>
            </a:r>
          </a:p>
          <a:p>
            <a:pPr>
              <a:buNone/>
            </a:pPr>
            <a:r>
              <a:rPr lang="en-US" dirty="0" smtClean="0"/>
              <a:t>Four-year colleges</a:t>
            </a:r>
          </a:p>
          <a:p>
            <a:pPr>
              <a:buNone/>
            </a:pPr>
            <a:r>
              <a:rPr lang="en-US" dirty="0" smtClean="0"/>
              <a:t>Full-service department stores</a:t>
            </a:r>
          </a:p>
          <a:p>
            <a:pPr>
              <a:buNone/>
            </a:pPr>
            <a:r>
              <a:rPr lang="en-US" dirty="0" smtClean="0"/>
              <a:t>Traditional doctor’s offices</a:t>
            </a:r>
            <a:endParaRPr lang="en-US" dirty="0"/>
          </a:p>
        </p:txBody>
      </p:sp>
      <p:sp>
        <p:nvSpPr>
          <p:cNvPr id="5" name="TextBox 4"/>
          <p:cNvSpPr txBox="1"/>
          <p:nvPr/>
        </p:nvSpPr>
        <p:spPr>
          <a:xfrm>
            <a:off x="0" y="6488668"/>
            <a:ext cx="2045752" cy="369332"/>
          </a:xfrm>
          <a:prstGeom prst="rect">
            <a:avLst/>
          </a:prstGeom>
          <a:noFill/>
        </p:spPr>
        <p:txBody>
          <a:bodyPr wrap="none" rtlCol="0">
            <a:spAutoFit/>
          </a:bodyPr>
          <a:lstStyle/>
          <a:p>
            <a:r>
              <a:rPr lang="en-US" dirty="0" smtClean="0"/>
              <a:t>Clayton Christensen</a:t>
            </a:r>
            <a:endParaRPr lang="en-US" dirty="0"/>
          </a:p>
        </p:txBody>
      </p:sp>
      <p:sp>
        <p:nvSpPr>
          <p:cNvPr id="9" name="Footer Placeholder 8"/>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t>New Product Categories</a:t>
            </a:r>
          </a:p>
        </p:txBody>
      </p:sp>
      <p:pic>
        <p:nvPicPr>
          <p:cNvPr id="37891" name="Picture 4"/>
          <p:cNvPicPr>
            <a:picLocks noGrp="1" noChangeAspect="1" noChangeArrowheads="1"/>
          </p:cNvPicPr>
          <p:nvPr>
            <p:ph idx="1"/>
          </p:nvPr>
        </p:nvPicPr>
        <p:blipFill>
          <a:blip r:embed="rId4"/>
          <a:srcRect/>
          <a:stretch>
            <a:fillRect/>
          </a:stretch>
        </p:blipFill>
        <p:spPr>
          <a:xfrm>
            <a:off x="1600200" y="1524000"/>
            <a:ext cx="5883275" cy="4525963"/>
          </a:xfrm>
          <a:noFill/>
        </p:spPr>
      </p:pic>
      <p:sp>
        <p:nvSpPr>
          <p:cNvPr id="37892" name="TextBox 8"/>
          <p:cNvSpPr txBox="1">
            <a:spLocks noChangeArrowheads="1"/>
          </p:cNvSpPr>
          <p:nvPr/>
        </p:nvSpPr>
        <p:spPr bwMode="auto">
          <a:xfrm>
            <a:off x="685800" y="6477000"/>
            <a:ext cx="6365875" cy="369888"/>
          </a:xfrm>
          <a:prstGeom prst="rect">
            <a:avLst/>
          </a:prstGeom>
          <a:noFill/>
          <a:ln w="9525">
            <a:noFill/>
            <a:miter lim="800000"/>
            <a:headEnd/>
            <a:tailEnd/>
          </a:ln>
        </p:spPr>
        <p:txBody>
          <a:bodyPr wrap="none">
            <a:prstTxWarp prst="textNoShape">
              <a:avLst/>
            </a:prstTxWarp>
            <a:spAutoFit/>
          </a:bodyPr>
          <a:lstStyle/>
          <a:p>
            <a:r>
              <a:rPr lang="en-US">
                <a:hlinkClick r:id="rId5"/>
              </a:rPr>
              <a:t>http://en.wikipedia.org/wiki/Image:TypesOfNewProducts.svg</a:t>
            </a:r>
          </a:p>
        </p:txBody>
      </p:sp>
      <p:sp>
        <p:nvSpPr>
          <p:cNvPr id="37893" name="TextBox 6"/>
          <p:cNvSpPr txBox="1">
            <a:spLocks noChangeArrowheads="1"/>
          </p:cNvSpPr>
          <p:nvPr/>
        </p:nvSpPr>
        <p:spPr bwMode="auto">
          <a:xfrm>
            <a:off x="2286000" y="1524000"/>
            <a:ext cx="5029200" cy="369888"/>
          </a:xfrm>
          <a:prstGeom prst="rect">
            <a:avLst/>
          </a:prstGeom>
          <a:noFill/>
          <a:ln w="9525">
            <a:noFill/>
            <a:miter lim="800000"/>
            <a:headEnd/>
            <a:tailEnd/>
          </a:ln>
        </p:spPr>
        <p:txBody>
          <a:bodyPr>
            <a:prstTxWarp prst="textNoShape">
              <a:avLst/>
            </a:prstTxWarp>
            <a:spAutoFit/>
          </a:bodyPr>
          <a:lstStyle/>
          <a:p>
            <a:pPr algn="ctr"/>
            <a:r>
              <a:rPr lang="en-US">
                <a:solidFill>
                  <a:schemeClr val="bg1"/>
                </a:solidFill>
              </a:rPr>
              <a:t>Newness to Market</a:t>
            </a:r>
          </a:p>
        </p:txBody>
      </p:sp>
      <p:sp>
        <p:nvSpPr>
          <p:cNvPr id="8" name="TextBox 7"/>
          <p:cNvSpPr txBox="1"/>
          <p:nvPr/>
        </p:nvSpPr>
        <p:spPr>
          <a:xfrm>
            <a:off x="1524000" y="2514600"/>
            <a:ext cx="461665" cy="2349361"/>
          </a:xfrm>
          <a:prstGeom prst="rect">
            <a:avLst/>
          </a:prstGeom>
          <a:noFill/>
        </p:spPr>
        <p:txBody>
          <a:bodyPr vert="vert270" wrap="none">
            <a:spAutoFit/>
          </a:bodyPr>
          <a:lstStyle/>
          <a:p>
            <a:pPr>
              <a:defRPr/>
            </a:pPr>
            <a:r>
              <a:rPr lang="en-US" dirty="0">
                <a:solidFill>
                  <a:schemeClr val="bg1"/>
                </a:solidFill>
                <a:ea typeface="+mn-ea"/>
              </a:rPr>
              <a:t>Newness to Company</a:t>
            </a:r>
          </a:p>
        </p:txBody>
      </p:sp>
      <p:sp>
        <p:nvSpPr>
          <p:cNvPr id="9" name="Footer Placeholder 8"/>
          <p:cNvSpPr>
            <a:spLocks noGrp="1"/>
          </p:cNvSpPr>
          <p:nvPr>
            <p:ph type="ftr" sz="quarter" idx="10"/>
          </p:nvPr>
        </p:nvSpPr>
        <p:spPr>
          <a:xfrm>
            <a:off x="3124200" y="6356350"/>
            <a:ext cx="2895600" cy="365125"/>
          </a:xfrm>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Sources of innovation</a:t>
            </a:r>
            <a:endParaRPr lang="en-US" dirty="0"/>
          </a:p>
        </p:txBody>
      </p:sp>
      <p:sp>
        <p:nvSpPr>
          <p:cNvPr id="5" name="Text Placeholder 4"/>
          <p:cNvSpPr>
            <a:spLocks noGrp="1"/>
          </p:cNvSpPr>
          <p:nvPr>
            <p:ph type="body" idx="1"/>
          </p:nvPr>
        </p:nvSpPr>
        <p:spPr/>
        <p:txBody>
          <a:bodyPr/>
          <a:lstStyle/>
          <a:p>
            <a:endParaRPr lang="en-US"/>
          </a:p>
        </p:txBody>
      </p:sp>
      <p:pic>
        <p:nvPicPr>
          <p:cNvPr id="6" name="Picture 2"/>
          <p:cNvPicPr>
            <a:picLocks noChangeAspect="1" noChangeArrowheads="1"/>
          </p:cNvPicPr>
          <p:nvPr/>
        </p:nvPicPr>
        <p:blipFill>
          <a:blip r:embed="rId2"/>
          <a:srcRect/>
          <a:stretch>
            <a:fillRect/>
          </a:stretch>
        </p:blipFill>
        <p:spPr bwMode="auto">
          <a:xfrm>
            <a:off x="1288610" y="193684"/>
            <a:ext cx="6293649" cy="4213216"/>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Sources of Innovation</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Unexpected occurrences</a:t>
            </a:r>
          </a:p>
          <a:p>
            <a:pPr lvl="1"/>
            <a:r>
              <a:rPr lang="en-US" dirty="0" err="1" smtClean="0"/>
              <a:t>novocaine</a:t>
            </a:r>
            <a:endParaRPr lang="en-US" dirty="0" smtClean="0"/>
          </a:p>
          <a:p>
            <a:r>
              <a:rPr lang="en-US" dirty="0" smtClean="0"/>
              <a:t>Incongruities</a:t>
            </a:r>
          </a:p>
          <a:p>
            <a:pPr lvl="1"/>
            <a:r>
              <a:rPr lang="en-US" dirty="0" smtClean="0"/>
              <a:t>shipping</a:t>
            </a:r>
          </a:p>
          <a:p>
            <a:r>
              <a:rPr lang="en-US" dirty="0" smtClean="0"/>
              <a:t>Process needs</a:t>
            </a:r>
          </a:p>
          <a:p>
            <a:pPr lvl="1"/>
            <a:r>
              <a:rPr lang="en-US" dirty="0" smtClean="0"/>
              <a:t>App store</a:t>
            </a:r>
          </a:p>
          <a:p>
            <a:r>
              <a:rPr lang="en-US" dirty="0" smtClean="0"/>
              <a:t>Industry and market changes</a:t>
            </a:r>
          </a:p>
          <a:p>
            <a:pPr lvl="1"/>
            <a:r>
              <a:rPr lang="en-US" dirty="0" smtClean="0"/>
              <a:t>New media</a:t>
            </a:r>
          </a:p>
          <a:p>
            <a:r>
              <a:rPr lang="en-US" dirty="0" smtClean="0"/>
              <a:t>Demographic changes</a:t>
            </a:r>
          </a:p>
          <a:p>
            <a:pPr lvl="1"/>
            <a:r>
              <a:rPr lang="en-US" dirty="0" smtClean="0"/>
              <a:t>healthcare</a:t>
            </a:r>
          </a:p>
          <a:p>
            <a:r>
              <a:rPr lang="en-US" dirty="0" smtClean="0"/>
              <a:t>Changes in perception</a:t>
            </a:r>
          </a:p>
          <a:p>
            <a:pPr lvl="1"/>
            <a:r>
              <a:rPr lang="en-US" dirty="0" smtClean="0"/>
              <a:t>banking</a:t>
            </a:r>
          </a:p>
          <a:p>
            <a:r>
              <a:rPr lang="en-US" dirty="0" smtClean="0"/>
              <a:t>New knowledge</a:t>
            </a:r>
          </a:p>
          <a:p>
            <a:pPr lvl="1"/>
            <a:endParaRPr lang="en-US" dirty="0" smtClean="0"/>
          </a:p>
        </p:txBody>
      </p:sp>
      <p:sp>
        <p:nvSpPr>
          <p:cNvPr id="6" name="TextBox 5"/>
          <p:cNvSpPr txBox="1"/>
          <p:nvPr/>
        </p:nvSpPr>
        <p:spPr>
          <a:xfrm>
            <a:off x="709670" y="6483061"/>
            <a:ext cx="7282087" cy="369332"/>
          </a:xfrm>
          <a:prstGeom prst="rect">
            <a:avLst/>
          </a:prstGeom>
          <a:noFill/>
        </p:spPr>
        <p:txBody>
          <a:bodyPr wrap="none" rtlCol="0">
            <a:spAutoFit/>
          </a:bodyPr>
          <a:lstStyle/>
          <a:p>
            <a:r>
              <a:rPr lang="en-US" dirty="0" smtClean="0"/>
              <a:t>From </a:t>
            </a:r>
            <a:r>
              <a:rPr lang="en-US" dirty="0" err="1" smtClean="0"/>
              <a:t>Drucker</a:t>
            </a:r>
            <a:r>
              <a:rPr lang="en-US" dirty="0" smtClean="0"/>
              <a:t>, P.  The discipline of Innovation Harvard Business Review 2002</a:t>
            </a:r>
            <a:endParaRPr lang="en-US" dirty="0"/>
          </a:p>
        </p:txBody>
      </p:sp>
      <p:sp>
        <p:nvSpPr>
          <p:cNvPr id="7" name="Footer Placeholder 6"/>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innovation occur?</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New Product Development </a:t>
            </a:r>
          </a:p>
          <a:p>
            <a:r>
              <a:rPr lang="en-US" dirty="0" smtClean="0"/>
              <a:t>Research and Development </a:t>
            </a:r>
          </a:p>
          <a:p>
            <a:r>
              <a:rPr lang="en-US" dirty="0" smtClean="0"/>
              <a:t>Prototyping </a:t>
            </a:r>
            <a:endParaRPr lang="en-US" dirty="0"/>
          </a:p>
          <a:p>
            <a:r>
              <a:rPr lang="en-US" dirty="0" smtClean="0"/>
              <a:t>Idea Generation </a:t>
            </a:r>
          </a:p>
          <a:p>
            <a:r>
              <a:rPr lang="en-US" dirty="0" smtClean="0"/>
              <a:t>Organizational Creativity </a:t>
            </a:r>
          </a:p>
          <a:p>
            <a:r>
              <a:rPr lang="en-US" dirty="0" smtClean="0"/>
              <a:t>Design </a:t>
            </a:r>
            <a:endParaRPr lang="en-US" dirty="0"/>
          </a:p>
          <a:p>
            <a:r>
              <a:rPr lang="en-US" dirty="0" smtClean="0"/>
              <a:t>Marketing/Advertising </a:t>
            </a:r>
          </a:p>
          <a:p>
            <a:r>
              <a:rPr lang="en-US" dirty="0" smtClean="0"/>
              <a:t>Open Innovation/Co-Creation </a:t>
            </a:r>
          </a:p>
          <a:p>
            <a:r>
              <a:rPr lang="en-US" dirty="0" smtClean="0"/>
              <a:t>Innovation Management &amp; Leadership </a:t>
            </a:r>
          </a:p>
          <a:p>
            <a:r>
              <a:rPr lang="en-US" dirty="0" smtClean="0"/>
              <a:t>Innovation Processes </a:t>
            </a:r>
          </a:p>
          <a:p>
            <a:r>
              <a:rPr lang="en-US" dirty="0" smtClean="0"/>
              <a:t>Stage-Gate </a:t>
            </a:r>
          </a:p>
          <a:p>
            <a:r>
              <a:rPr lang="en-US" dirty="0" smtClean="0"/>
              <a:t>Innovation Tools (mind mapping, idea management software, etc.) </a:t>
            </a:r>
          </a:p>
          <a:p>
            <a:r>
              <a:rPr lang="en-US" dirty="0" smtClean="0"/>
              <a:t>Strategy &amp; Planning </a:t>
            </a:r>
          </a:p>
        </p:txBody>
      </p:sp>
      <p:sp>
        <p:nvSpPr>
          <p:cNvPr id="4" name="Content Placeholder 3"/>
          <p:cNvSpPr>
            <a:spLocks noGrp="1"/>
          </p:cNvSpPr>
          <p:nvPr>
            <p:ph sz="half" idx="2"/>
          </p:nvPr>
        </p:nvSpPr>
        <p:spPr/>
        <p:txBody>
          <a:bodyPr>
            <a:normAutofit fontScale="62500" lnSpcReduction="20000"/>
          </a:bodyPr>
          <a:lstStyle/>
          <a:p>
            <a:r>
              <a:rPr lang="en-US" dirty="0" smtClean="0"/>
              <a:t>Metrics, Measurement &amp; Analysis </a:t>
            </a:r>
          </a:p>
          <a:p>
            <a:r>
              <a:rPr lang="en-US" dirty="0" smtClean="0"/>
              <a:t>Intellectual Property (Patents, Legal Protections) </a:t>
            </a:r>
          </a:p>
          <a:p>
            <a:r>
              <a:rPr lang="en-US" dirty="0" smtClean="0"/>
              <a:t>Culture, People, HR </a:t>
            </a:r>
          </a:p>
          <a:p>
            <a:r>
              <a:rPr lang="en-US" dirty="0" smtClean="0"/>
              <a:t>Customer/Consumer Research and Ethnography </a:t>
            </a:r>
          </a:p>
          <a:p>
            <a:r>
              <a:rPr lang="en-US" dirty="0" smtClean="0"/>
              <a:t>Trends, Future Farming and Horizon Studies </a:t>
            </a:r>
          </a:p>
          <a:p>
            <a:r>
              <a:rPr lang="en-US" dirty="0" smtClean="0"/>
              <a:t>Portfolio &amp; Project Management </a:t>
            </a:r>
          </a:p>
          <a:p>
            <a:r>
              <a:rPr lang="en-US" dirty="0" smtClean="0"/>
              <a:t>Scientific/Engineering </a:t>
            </a:r>
          </a:p>
          <a:p>
            <a:r>
              <a:rPr lang="en-US" dirty="0" smtClean="0"/>
              <a:t>Collaboration </a:t>
            </a:r>
          </a:p>
          <a:p>
            <a:r>
              <a:rPr lang="en-US" dirty="0" smtClean="0"/>
              <a:t>Training &amp; Skill Development”</a:t>
            </a:r>
          </a:p>
          <a:p>
            <a:r>
              <a:rPr lang="en-US" dirty="0" smtClean="0"/>
              <a:t>relationship management,</a:t>
            </a:r>
          </a:p>
          <a:p>
            <a:r>
              <a:rPr lang="en-US" dirty="0" smtClean="0"/>
              <a:t>marketing, </a:t>
            </a:r>
          </a:p>
          <a:p>
            <a:r>
              <a:rPr lang="en-US" dirty="0" smtClean="0"/>
              <a:t>communication, </a:t>
            </a:r>
          </a:p>
          <a:p>
            <a:r>
              <a:rPr lang="en-US" dirty="0" smtClean="0"/>
              <a:t>user interfaces.</a:t>
            </a:r>
          </a:p>
          <a:p>
            <a:endParaRPr lang="en-US" dirty="0"/>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About me</a:t>
            </a:r>
          </a:p>
          <a:p>
            <a:r>
              <a:rPr lang="en-US" dirty="0" smtClean="0"/>
              <a:t>Innovation value chain</a:t>
            </a:r>
          </a:p>
          <a:p>
            <a:r>
              <a:rPr lang="en-US" dirty="0" smtClean="0"/>
              <a:t>Types of innovation</a:t>
            </a:r>
          </a:p>
          <a:p>
            <a:r>
              <a:rPr lang="en-US" dirty="0" smtClean="0"/>
              <a:t>Sources of innovation</a:t>
            </a:r>
          </a:p>
          <a:p>
            <a:r>
              <a:rPr lang="en-US" dirty="0" smtClean="0"/>
              <a:t>Picking the right type of innovation</a:t>
            </a:r>
          </a:p>
          <a:p>
            <a:r>
              <a:rPr lang="en-US" dirty="0" smtClean="0"/>
              <a:t>Identifying Innovators</a:t>
            </a:r>
          </a:p>
          <a:p>
            <a:r>
              <a:rPr lang="en-US" dirty="0" smtClean="0"/>
              <a:t>Screening innovative ideas</a:t>
            </a:r>
          </a:p>
          <a:p>
            <a:r>
              <a:rPr lang="en-US" dirty="0" smtClean="0"/>
              <a:t>Summary</a:t>
            </a:r>
          </a:p>
          <a:p>
            <a:endParaRPr lang="en-US" dirty="0"/>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Required for Innovation</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 2010 Solalta Advisors Ltd.</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t>Sources of Ideas</a:t>
            </a:r>
          </a:p>
        </p:txBody>
      </p:sp>
      <p:sp>
        <p:nvSpPr>
          <p:cNvPr id="8196" name="Rectangle 3"/>
          <p:cNvSpPr>
            <a:spLocks noGrp="1" noChangeArrowheads="1"/>
          </p:cNvSpPr>
          <p:nvPr>
            <p:ph type="body" idx="1"/>
          </p:nvPr>
        </p:nvSpPr>
        <p:spPr/>
        <p:txBody>
          <a:bodyPr/>
          <a:lstStyle/>
          <a:p>
            <a:pPr marL="609600" indent="-609600" eaLnBrk="1" hangingPunct="1"/>
            <a:r>
              <a:rPr lang="en-US" b="1"/>
              <a:t>Establish a Focal Point:  </a:t>
            </a:r>
            <a:r>
              <a:rPr lang="en-US"/>
              <a:t>Idea generation is every ones job and no ones responsibility. Ideas come up; they are recorded, transferred and translated into action. Need to assess and screen initial ideas.</a:t>
            </a:r>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t>Idea Generation</a:t>
            </a:r>
          </a:p>
        </p:txBody>
      </p:sp>
      <p:sp>
        <p:nvSpPr>
          <p:cNvPr id="10244" name="Rectangle 3"/>
          <p:cNvSpPr>
            <a:spLocks noGrp="1" noChangeArrowheads="1"/>
          </p:cNvSpPr>
          <p:nvPr>
            <p:ph type="body" idx="1"/>
          </p:nvPr>
        </p:nvSpPr>
        <p:spPr/>
        <p:txBody>
          <a:bodyPr/>
          <a:lstStyle/>
          <a:p>
            <a:pPr eaLnBrk="1" hangingPunct="1"/>
            <a:r>
              <a:rPr lang="en-US" dirty="0"/>
              <a:t>Ideas can come from almost anywhere</a:t>
            </a:r>
          </a:p>
          <a:p>
            <a:pPr lvl="1" eaLnBrk="1" hangingPunct="1"/>
            <a:r>
              <a:rPr lang="en-US" dirty="0"/>
              <a:t>Inventors, customers, employees, think tanks, suppliers, accident …</a:t>
            </a:r>
          </a:p>
          <a:p>
            <a:pPr lvl="1" eaLnBrk="1" hangingPunct="1"/>
            <a:r>
              <a:rPr lang="en-US" dirty="0"/>
              <a:t>Ideas can either be “technology push” or “technology pull</a:t>
            </a:r>
            <a:r>
              <a:rPr lang="en-US" dirty="0" smtClean="0"/>
              <a:t>”</a:t>
            </a:r>
          </a:p>
          <a:p>
            <a:pPr lvl="1" eaLnBrk="1" hangingPunct="1"/>
            <a:r>
              <a:rPr lang="en-US" dirty="0" smtClean="0"/>
              <a:t>Planned or unplanned</a:t>
            </a:r>
          </a:p>
          <a:p>
            <a:pPr lvl="1" eaLnBrk="1" hangingPunct="1"/>
            <a:endParaRPr lang="en-US" dirty="0"/>
          </a:p>
          <a:p>
            <a:pPr lvl="1" eaLnBrk="1" hangingPunct="1"/>
            <a:r>
              <a:rPr lang="en-US" dirty="0"/>
              <a:t>Picking the right</a:t>
            </a:r>
            <a:r>
              <a:rPr lang="en-US" dirty="0" smtClean="0"/>
              <a:t> idea is </a:t>
            </a:r>
            <a:r>
              <a:rPr lang="en-US" dirty="0"/>
              <a:t>key</a:t>
            </a:r>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b="1"/>
              <a:t>Sources of Ideas</a:t>
            </a:r>
          </a:p>
        </p:txBody>
      </p:sp>
      <p:sp>
        <p:nvSpPr>
          <p:cNvPr id="11268" name="Rectangle 3"/>
          <p:cNvSpPr>
            <a:spLocks noGrp="1" noChangeArrowheads="1"/>
          </p:cNvSpPr>
          <p:nvPr>
            <p:ph type="body" idx="1"/>
          </p:nvPr>
        </p:nvSpPr>
        <p:spPr/>
        <p:txBody>
          <a:bodyPr/>
          <a:lstStyle/>
          <a:p>
            <a:pPr eaLnBrk="1" hangingPunct="1">
              <a:lnSpc>
                <a:spcPct val="80000"/>
              </a:lnSpc>
            </a:pPr>
            <a:r>
              <a:rPr lang="en-US" sz="2400" b="1"/>
              <a:t>Internal	</a:t>
            </a:r>
          </a:p>
          <a:p>
            <a:pPr lvl="1" eaLnBrk="1" hangingPunct="1">
              <a:lnSpc>
                <a:spcPct val="80000"/>
              </a:lnSpc>
            </a:pPr>
            <a:r>
              <a:rPr lang="en-US" sz="2000"/>
              <a:t>Research &amp; Engineering</a:t>
            </a:r>
          </a:p>
          <a:p>
            <a:pPr lvl="1" eaLnBrk="1" hangingPunct="1">
              <a:lnSpc>
                <a:spcPct val="80000"/>
              </a:lnSpc>
            </a:pPr>
            <a:r>
              <a:rPr lang="en-US" sz="2000"/>
              <a:t>Sales &amp; Marketing</a:t>
            </a:r>
          </a:p>
          <a:p>
            <a:pPr lvl="1" eaLnBrk="1" hangingPunct="1">
              <a:lnSpc>
                <a:spcPct val="80000"/>
              </a:lnSpc>
            </a:pPr>
            <a:r>
              <a:rPr lang="en-US" sz="2000"/>
              <a:t>Production</a:t>
            </a:r>
          </a:p>
          <a:p>
            <a:pPr eaLnBrk="1" hangingPunct="1">
              <a:lnSpc>
                <a:spcPct val="80000"/>
              </a:lnSpc>
            </a:pPr>
            <a:r>
              <a:rPr lang="en-US" sz="2400" b="1"/>
              <a:t>External</a:t>
            </a:r>
          </a:p>
          <a:p>
            <a:pPr lvl="1" eaLnBrk="1" hangingPunct="1">
              <a:lnSpc>
                <a:spcPct val="80000"/>
              </a:lnSpc>
            </a:pPr>
            <a:r>
              <a:rPr lang="en-US" sz="2000"/>
              <a:t>Customers</a:t>
            </a:r>
          </a:p>
          <a:p>
            <a:pPr lvl="1" eaLnBrk="1" hangingPunct="1">
              <a:lnSpc>
                <a:spcPct val="80000"/>
              </a:lnSpc>
            </a:pPr>
            <a:r>
              <a:rPr lang="en-US" sz="2000"/>
              <a:t>Contract organization</a:t>
            </a:r>
          </a:p>
          <a:p>
            <a:pPr lvl="1" eaLnBrk="1" hangingPunct="1">
              <a:lnSpc>
                <a:spcPct val="80000"/>
              </a:lnSpc>
            </a:pPr>
            <a:r>
              <a:rPr lang="en-US" sz="2000"/>
              <a:t>Competitors</a:t>
            </a:r>
            <a:endParaRPr lang="en-US" sz="2000" b="1"/>
          </a:p>
          <a:p>
            <a:pPr lvl="1" eaLnBrk="1" hangingPunct="1">
              <a:lnSpc>
                <a:spcPct val="80000"/>
              </a:lnSpc>
            </a:pPr>
            <a:r>
              <a:rPr lang="en-US" sz="2000"/>
              <a:t>Trade Shows:</a:t>
            </a:r>
          </a:p>
          <a:p>
            <a:pPr lvl="1" eaLnBrk="1" hangingPunct="1">
              <a:lnSpc>
                <a:spcPct val="80000"/>
              </a:lnSpc>
            </a:pPr>
            <a:r>
              <a:rPr lang="en-US" sz="2000"/>
              <a:t>Trade Publications:</a:t>
            </a:r>
          </a:p>
          <a:p>
            <a:pPr lvl="1" eaLnBrk="1" hangingPunct="1">
              <a:lnSpc>
                <a:spcPct val="80000"/>
              </a:lnSpc>
            </a:pPr>
            <a:r>
              <a:rPr lang="en-US" sz="2000"/>
              <a:t>Patents:</a:t>
            </a:r>
          </a:p>
          <a:p>
            <a:pPr lvl="1" eaLnBrk="1" hangingPunct="1">
              <a:lnSpc>
                <a:spcPct val="80000"/>
              </a:lnSpc>
            </a:pPr>
            <a:r>
              <a:rPr lang="en-US" sz="2000"/>
              <a:t>Technology Clearing Sites:</a:t>
            </a:r>
          </a:p>
          <a:p>
            <a:pPr lvl="1" eaLnBrk="1" hangingPunct="1">
              <a:lnSpc>
                <a:spcPct val="80000"/>
              </a:lnSpc>
            </a:pPr>
            <a:r>
              <a:rPr lang="en-US" sz="2000"/>
              <a:t>Universities:</a:t>
            </a:r>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Characteristics of an innovator</a:t>
            </a:r>
            <a:endParaRPr lang="en-US" dirty="0"/>
          </a:p>
        </p:txBody>
      </p:sp>
      <p:sp>
        <p:nvSpPr>
          <p:cNvPr id="5" name="Text Placeholder 4"/>
          <p:cNvSpPr>
            <a:spLocks noGrp="1"/>
          </p:cNvSpPr>
          <p:nvPr>
            <p:ph type="body" idx="1"/>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Innovator Skills</a:t>
            </a:r>
            <a:endParaRPr lang="en-US" dirty="0"/>
          </a:p>
        </p:txBody>
      </p:sp>
      <p:sp>
        <p:nvSpPr>
          <p:cNvPr id="5" name="Content Placeholder 4"/>
          <p:cNvSpPr>
            <a:spLocks noGrp="1"/>
          </p:cNvSpPr>
          <p:nvPr>
            <p:ph idx="1"/>
          </p:nvPr>
        </p:nvSpPr>
        <p:spPr/>
        <p:txBody>
          <a:bodyPr/>
          <a:lstStyle/>
          <a:p>
            <a:r>
              <a:rPr lang="en-US" b="1" dirty="0" smtClean="0"/>
              <a:t>Associating </a:t>
            </a:r>
            <a:r>
              <a:rPr lang="en-US" dirty="0" smtClean="0"/>
              <a:t>unrelated ideas, problems or questions</a:t>
            </a:r>
          </a:p>
          <a:p>
            <a:r>
              <a:rPr lang="en-US" b="1" dirty="0" smtClean="0"/>
              <a:t>Questioning </a:t>
            </a:r>
            <a:r>
              <a:rPr lang="en-US" dirty="0" smtClean="0"/>
              <a:t>– why, why not, what if, hold opposing ideas, embrace constraints</a:t>
            </a:r>
          </a:p>
          <a:p>
            <a:r>
              <a:rPr lang="en-US" b="1" dirty="0" smtClean="0"/>
              <a:t>Observing </a:t>
            </a:r>
            <a:r>
              <a:rPr lang="en-US" dirty="0" smtClean="0"/>
              <a:t>– follow customers around</a:t>
            </a:r>
          </a:p>
          <a:p>
            <a:r>
              <a:rPr lang="en-US" b="1" dirty="0" smtClean="0"/>
              <a:t>Experimenting </a:t>
            </a:r>
            <a:r>
              <a:rPr lang="en-US" dirty="0" smtClean="0"/>
              <a:t>– many small experiments</a:t>
            </a:r>
          </a:p>
          <a:p>
            <a:r>
              <a:rPr lang="en-US" b="1" dirty="0" smtClean="0"/>
              <a:t>Networking </a:t>
            </a:r>
            <a:r>
              <a:rPr lang="en-US" dirty="0" smtClean="0"/>
              <a:t>– engage with people different than yourself</a:t>
            </a:r>
            <a:endParaRPr lang="en-US" dirty="0"/>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Innovative Companies have: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Shared values</a:t>
            </a:r>
          </a:p>
          <a:p>
            <a:r>
              <a:rPr lang="en-US" dirty="0" smtClean="0"/>
              <a:t>Appreciation of the individual</a:t>
            </a:r>
          </a:p>
          <a:p>
            <a:r>
              <a:rPr lang="en-US" dirty="0" smtClean="0"/>
              <a:t>Openness and playfulness</a:t>
            </a:r>
          </a:p>
          <a:p>
            <a:r>
              <a:rPr lang="en-US" dirty="0" smtClean="0"/>
              <a:t>Celebrated successes</a:t>
            </a:r>
          </a:p>
          <a:p>
            <a:r>
              <a:rPr lang="en-US" dirty="0" smtClean="0"/>
              <a:t>An understanding of their history</a:t>
            </a:r>
          </a:p>
          <a:p>
            <a:r>
              <a:rPr lang="en-US" dirty="0" smtClean="0"/>
              <a:t>Customer centric focus</a:t>
            </a:r>
          </a:p>
          <a:p>
            <a:r>
              <a:rPr lang="en-US" dirty="0" smtClean="0"/>
              <a:t>An understanding of trends</a:t>
            </a:r>
          </a:p>
          <a:p>
            <a:r>
              <a:rPr lang="en-US" dirty="0" smtClean="0"/>
              <a:t>Cross functional teams</a:t>
            </a:r>
          </a:p>
          <a:p>
            <a:r>
              <a:rPr lang="en-US" dirty="0" smtClean="0"/>
              <a:t>A system to reward risks</a:t>
            </a:r>
          </a:p>
          <a:p>
            <a:r>
              <a:rPr lang="en-US" dirty="0" smtClean="0"/>
              <a:t>Minimal bureaucracy</a:t>
            </a:r>
          </a:p>
          <a:p>
            <a:r>
              <a:rPr lang="en-US" dirty="0" smtClean="0"/>
              <a:t>A tolerance for failure</a:t>
            </a:r>
          </a:p>
          <a:p>
            <a:r>
              <a:rPr lang="en-US" dirty="0" smtClean="0"/>
              <a:t>An acceptance of the not invented here idea</a:t>
            </a:r>
          </a:p>
          <a:p>
            <a:r>
              <a:rPr lang="en-US" dirty="0" smtClean="0"/>
              <a:t>And…</a:t>
            </a:r>
          </a:p>
          <a:p>
            <a:endParaRPr lang="en-US" dirty="0"/>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Screening innovations</a:t>
            </a:r>
            <a:endParaRPr lang="en-US"/>
          </a:p>
        </p:txBody>
      </p:sp>
      <p:sp>
        <p:nvSpPr>
          <p:cNvPr id="5" name="Text Placeholder 4"/>
          <p:cNvSpPr>
            <a:spLocks noGrp="1"/>
          </p:cNvSpPr>
          <p:nvPr>
            <p:ph type="body" idx="1"/>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p:txBody>
          <a:bodyPr/>
          <a:lstStyle/>
          <a:p>
            <a:pPr algn="ctr" eaLnBrk="1" hangingPunct="1">
              <a:buFontTx/>
              <a:buNone/>
            </a:pPr>
            <a:r>
              <a:rPr lang="en-US"/>
              <a:t>Most people miss opportunity when they see it, because it comes wearing coveralls and looks like work.</a:t>
            </a:r>
            <a:endParaRPr lang="en-US">
              <a:solidFill>
                <a:srgbClr val="7F7F7F"/>
              </a:solidFill>
            </a:endParaRPr>
          </a:p>
          <a:p>
            <a:pPr algn="r" eaLnBrk="1" hangingPunct="1">
              <a:buFontTx/>
              <a:buNone/>
            </a:pPr>
            <a:r>
              <a:rPr lang="en-US"/>
              <a:t>Thomas Edison, 1900</a:t>
            </a:r>
          </a:p>
        </p:txBody>
      </p:sp>
      <p:sp>
        <p:nvSpPr>
          <p:cNvPr id="48131" name="Rectangle 2"/>
          <p:cNvSpPr>
            <a:spLocks noGrp="1" noChangeArrowheads="1"/>
          </p:cNvSpPr>
          <p:nvPr>
            <p:ph type="title"/>
          </p:nvPr>
        </p:nvSpPr>
        <p:spPr/>
        <p:txBody>
          <a:bodyPr/>
          <a:lstStyle/>
          <a:p>
            <a:pPr eaLnBrk="1" fontAlgn="auto" hangingPunct="1">
              <a:spcAft>
                <a:spcPts val="0"/>
              </a:spcAft>
              <a:defRPr/>
            </a:pPr>
            <a:r>
              <a:rPr lang="en-US" sz="3200" dirty="0" smtClean="0"/>
              <a:t>Picking the Good Innovations</a:t>
            </a:r>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pPr eaLnBrk="1" fontAlgn="auto" hangingPunct="1">
              <a:spcAft>
                <a:spcPts val="0"/>
              </a:spcAft>
              <a:defRPr/>
            </a:pPr>
            <a:r>
              <a:rPr lang="en-US" sz="4000" dirty="0"/>
              <a:t>“Ends” are what the customer values</a:t>
            </a:r>
          </a:p>
        </p:txBody>
      </p:sp>
      <p:sp>
        <p:nvSpPr>
          <p:cNvPr id="21508" name="Text Box 4"/>
          <p:cNvSpPr txBox="1">
            <a:spLocks noChangeArrowheads="1"/>
          </p:cNvSpPr>
          <p:nvPr/>
        </p:nvSpPr>
        <p:spPr bwMode="auto">
          <a:xfrm>
            <a:off x="2057400" y="5715000"/>
            <a:ext cx="5264150" cy="366713"/>
          </a:xfrm>
          <a:prstGeom prst="rect">
            <a:avLst/>
          </a:prstGeom>
          <a:noFill/>
          <a:ln w="9525">
            <a:noFill/>
            <a:miter lim="800000"/>
            <a:headEnd/>
            <a:tailEnd/>
          </a:ln>
        </p:spPr>
        <p:txBody>
          <a:bodyPr wrap="none">
            <a:prstTxWarp prst="textNoShape">
              <a:avLst/>
            </a:prstTxWarp>
            <a:spAutoFit/>
          </a:bodyPr>
          <a:lstStyle/>
          <a:p>
            <a:r>
              <a:rPr lang="en-US"/>
              <a:t>From Cooper, R.G. 2001Winning at New Products</a:t>
            </a:r>
          </a:p>
        </p:txBody>
      </p:sp>
      <p:sp>
        <p:nvSpPr>
          <p:cNvPr id="21509" name="TextBox 7"/>
          <p:cNvSpPr txBox="1">
            <a:spLocks noChangeArrowheads="1"/>
          </p:cNvSpPr>
          <p:nvPr/>
        </p:nvSpPr>
        <p:spPr bwMode="auto">
          <a:xfrm>
            <a:off x="1752600" y="1905000"/>
            <a:ext cx="4759325" cy="369888"/>
          </a:xfrm>
          <a:prstGeom prst="rect">
            <a:avLst/>
          </a:prstGeom>
          <a:noFill/>
          <a:ln w="9525">
            <a:noFill/>
            <a:miter lim="800000"/>
            <a:headEnd/>
            <a:tailEnd/>
          </a:ln>
        </p:spPr>
        <p:txBody>
          <a:bodyPr wrap="none">
            <a:prstTxWarp prst="textNoShape">
              <a:avLst/>
            </a:prstTxWarp>
            <a:spAutoFit/>
          </a:bodyPr>
          <a:lstStyle/>
          <a:p>
            <a:r>
              <a:rPr lang="en-US"/>
              <a:t>Goal is a product with real value for the end user</a:t>
            </a:r>
          </a:p>
        </p:txBody>
      </p:sp>
      <p:pic>
        <p:nvPicPr>
          <p:cNvPr id="21510" name="Picture 2"/>
          <p:cNvPicPr>
            <a:picLocks noChangeAspect="1" noChangeArrowheads="1"/>
          </p:cNvPicPr>
          <p:nvPr/>
        </p:nvPicPr>
        <p:blipFill>
          <a:blip r:embed="rId4"/>
          <a:srcRect/>
          <a:stretch>
            <a:fillRect/>
          </a:stretch>
        </p:blipFill>
        <p:spPr bwMode="auto">
          <a:xfrm>
            <a:off x="168275" y="2438400"/>
            <a:ext cx="8747125" cy="2339975"/>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 me</a:t>
            </a:r>
            <a:endParaRPr lang="en-US" dirty="0"/>
          </a:p>
        </p:txBody>
      </p:sp>
      <p:sp>
        <p:nvSpPr>
          <p:cNvPr id="5" name="Text Placeholder 4"/>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1774174" y="405668"/>
            <a:ext cx="5943600" cy="3239262"/>
          </a:xfrm>
          <a:prstGeom prst="rect">
            <a:avLst/>
          </a:prstGeom>
        </p:spPr>
      </p:pic>
      <p:sp>
        <p:nvSpPr>
          <p:cNvPr id="7" name="Footer Placeholder 6"/>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ja-JP" sz="4000" b="1">
                <a:ea typeface="MS PGothic" pitchFamily="34" charset="-128"/>
                <a:cs typeface="MS PGothic" pitchFamily="34" charset="-128"/>
              </a:rPr>
              <a:t>Success Factors for Technology Commercialization</a:t>
            </a:r>
            <a:endParaRPr lang="en-US" sz="4000"/>
          </a:p>
        </p:txBody>
      </p:sp>
      <p:sp>
        <p:nvSpPr>
          <p:cNvPr id="6148" name="Rectangle 3"/>
          <p:cNvSpPr>
            <a:spLocks noGrp="1" noChangeArrowheads="1"/>
          </p:cNvSpPr>
          <p:nvPr>
            <p:ph type="body" idx="1"/>
          </p:nvPr>
        </p:nvSpPr>
        <p:spPr/>
        <p:txBody>
          <a:bodyPr/>
          <a:lstStyle/>
          <a:p>
            <a:pPr eaLnBrk="1" hangingPunct="1"/>
            <a:r>
              <a:rPr lang="en-US"/>
              <a:t>A superior and unique product</a:t>
            </a:r>
          </a:p>
          <a:p>
            <a:pPr eaLnBrk="1" hangingPunct="1"/>
            <a:r>
              <a:rPr lang="en-US"/>
              <a:t>A clearly defined product at the earliest stages of development</a:t>
            </a:r>
          </a:p>
          <a:p>
            <a:pPr eaLnBrk="1" hangingPunct="1"/>
            <a:r>
              <a:rPr lang="en-US"/>
              <a:t>Thorough technical and market feasibility analysis</a:t>
            </a:r>
          </a:p>
          <a:p>
            <a:pPr eaLnBrk="1" hangingPunct="1"/>
            <a:r>
              <a:rPr lang="en-US"/>
              <a:t>Well-executed marketing plan</a:t>
            </a:r>
          </a:p>
          <a:p>
            <a:pPr eaLnBrk="1" hangingPunct="1"/>
            <a:r>
              <a:rPr lang="en-US"/>
              <a:t>Well-executed technology plan</a:t>
            </a:r>
          </a:p>
          <a:p>
            <a:pPr eaLnBrk="1" hangingPunct="1"/>
            <a:endParaRPr lang="en-US"/>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t>Innovation Process</a:t>
            </a:r>
          </a:p>
        </p:txBody>
      </p:sp>
      <p:sp>
        <p:nvSpPr>
          <p:cNvPr id="5124" name="Text Box 3"/>
          <p:cNvSpPr txBox="1">
            <a:spLocks noChangeArrowheads="1"/>
          </p:cNvSpPr>
          <p:nvPr/>
        </p:nvSpPr>
        <p:spPr bwMode="auto">
          <a:xfrm>
            <a:off x="1600200" y="6096000"/>
            <a:ext cx="6208713" cy="304800"/>
          </a:xfrm>
          <a:prstGeom prst="rect">
            <a:avLst/>
          </a:prstGeom>
          <a:noFill/>
          <a:ln w="9525">
            <a:noFill/>
            <a:miter lim="800000"/>
            <a:headEnd/>
            <a:tailEnd/>
          </a:ln>
        </p:spPr>
        <p:txBody>
          <a:bodyPr wrap="none">
            <a:prstTxWarp prst="textNoShape">
              <a:avLst/>
            </a:prstTxWarp>
            <a:spAutoFit/>
          </a:bodyPr>
          <a:lstStyle/>
          <a:p>
            <a:r>
              <a:rPr lang="en-US" sz="1400">
                <a:latin typeface="Times New Roman" charset="0"/>
              </a:rPr>
              <a:t>From Belliveau, P. et al, The PDMA Toolbook for New Product Development, 2002</a:t>
            </a:r>
          </a:p>
        </p:txBody>
      </p:sp>
      <p:pic>
        <p:nvPicPr>
          <p:cNvPr id="5125" name="Picture 4" descr="Scan10002"/>
          <p:cNvPicPr>
            <a:picLocks noGrp="1" noChangeAspect="1" noChangeArrowheads="1"/>
          </p:cNvPicPr>
          <p:nvPr>
            <p:ph sz="half" idx="2"/>
          </p:nvPr>
        </p:nvPicPr>
        <p:blipFill>
          <a:blip r:embed="rId3"/>
          <a:srcRect l="5000" r="2499" b="29822"/>
          <a:stretch>
            <a:fillRect/>
          </a:stretch>
        </p:blipFill>
        <p:spPr>
          <a:xfrm>
            <a:off x="0" y="1905000"/>
            <a:ext cx="9144000" cy="2767013"/>
          </a:xfrm>
          <a:noFill/>
        </p:spPr>
      </p:pic>
      <p:sp>
        <p:nvSpPr>
          <p:cNvPr id="6" name="Footer Placeholder 5"/>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can10001"/>
          <p:cNvPicPr>
            <a:picLocks noGrp="1" noChangeAspect="1" noChangeArrowheads="1"/>
          </p:cNvPicPr>
          <p:nvPr>
            <p:ph sz="half" idx="2"/>
          </p:nvPr>
        </p:nvPicPr>
        <p:blipFill>
          <a:blip r:embed="rId4">
            <a:lum contrast="36000"/>
          </a:blip>
          <a:srcRect l="8411" t="4619" r="2803" b="15331"/>
          <a:stretch>
            <a:fillRect/>
          </a:stretch>
        </p:blipFill>
        <p:spPr>
          <a:xfrm>
            <a:off x="381000" y="1524000"/>
            <a:ext cx="7924800" cy="4337050"/>
          </a:xfrm>
          <a:noFill/>
        </p:spPr>
      </p:pic>
      <p:sp>
        <p:nvSpPr>
          <p:cNvPr id="27651" name="Rectangle 3"/>
          <p:cNvSpPr>
            <a:spLocks noGrp="1" noChangeArrowheads="1"/>
          </p:cNvSpPr>
          <p:nvPr>
            <p:ph type="title"/>
          </p:nvPr>
        </p:nvSpPr>
        <p:spPr>
          <a:xfrm>
            <a:off x="457200" y="274638"/>
            <a:ext cx="8229600" cy="1143000"/>
          </a:xfrm>
        </p:spPr>
        <p:txBody>
          <a:bodyPr/>
          <a:lstStyle/>
          <a:p>
            <a:pPr eaLnBrk="1" hangingPunct="1"/>
            <a:r>
              <a:rPr lang="en-US"/>
              <a:t>New Product Attrition Rate</a:t>
            </a:r>
          </a:p>
        </p:txBody>
      </p:sp>
      <p:sp>
        <p:nvSpPr>
          <p:cNvPr id="27652" name="Text Box 4"/>
          <p:cNvSpPr txBox="1">
            <a:spLocks noChangeArrowheads="1"/>
          </p:cNvSpPr>
          <p:nvPr/>
        </p:nvSpPr>
        <p:spPr bwMode="auto">
          <a:xfrm>
            <a:off x="381000" y="6019800"/>
            <a:ext cx="5699125" cy="304800"/>
          </a:xfrm>
          <a:prstGeom prst="rect">
            <a:avLst/>
          </a:prstGeom>
          <a:noFill/>
          <a:ln w="9525">
            <a:noFill/>
            <a:miter lim="800000"/>
            <a:headEnd/>
            <a:tailEnd/>
          </a:ln>
        </p:spPr>
        <p:txBody>
          <a:bodyPr wrap="none">
            <a:prstTxWarp prst="textNoShape">
              <a:avLst/>
            </a:prstTxWarp>
            <a:spAutoFit/>
          </a:bodyPr>
          <a:lstStyle/>
          <a:p>
            <a:r>
              <a:rPr lang="en-US" sz="1400">
                <a:latin typeface="Times New Roman" charset="0"/>
              </a:rPr>
              <a:t>From Rosenau, M.D., PDMA Handbook of New Product Development, 1996</a:t>
            </a:r>
          </a:p>
        </p:txBody>
      </p:sp>
      <p:sp>
        <p:nvSpPr>
          <p:cNvPr id="7" name="Footer Placeholder 6"/>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dirty="0" smtClean="0"/>
              <a:t>Commercializing Innovation</a:t>
            </a:r>
            <a:endParaRPr lang="en-US" dirty="0"/>
          </a:p>
        </p:txBody>
      </p:sp>
      <p:sp>
        <p:nvSpPr>
          <p:cNvPr id="25603" name="Rectangle 5"/>
          <p:cNvSpPr>
            <a:spLocks noGrp="1" noChangeArrowheads="1"/>
          </p:cNvSpPr>
          <p:nvPr>
            <p:ph type="body" idx="1"/>
          </p:nvPr>
        </p:nvSpPr>
        <p:spPr>
          <a:xfrm>
            <a:off x="457200" y="1600200"/>
            <a:ext cx="8229600" cy="4295775"/>
          </a:xfrm>
        </p:spPr>
        <p:txBody>
          <a:bodyPr/>
          <a:lstStyle/>
          <a:p>
            <a:pPr eaLnBrk="1" hangingPunct="1">
              <a:lnSpc>
                <a:spcPct val="90000"/>
              </a:lnSpc>
            </a:pPr>
            <a:r>
              <a:rPr lang="en-US" sz="2800"/>
              <a:t>“A random path of serendipity or a faint trail through the deep woods, fraught with danger?”</a:t>
            </a:r>
            <a:endParaRPr lang="en-US" sz="2800">
              <a:solidFill>
                <a:srgbClr val="7F7F7F"/>
              </a:solidFill>
            </a:endParaRPr>
          </a:p>
          <a:p>
            <a:pPr lvl="1" eaLnBrk="1" hangingPunct="1">
              <a:lnSpc>
                <a:spcPct val="90000"/>
              </a:lnSpc>
            </a:pPr>
            <a:r>
              <a:rPr lang="en-US" sz="2400"/>
              <a:t>The vast majority of products fail to make a profit.</a:t>
            </a:r>
            <a:endParaRPr lang="en-US" sz="2400">
              <a:solidFill>
                <a:srgbClr val="7F7F7F"/>
              </a:solidFill>
            </a:endParaRPr>
          </a:p>
          <a:p>
            <a:pPr lvl="1" eaLnBrk="1" hangingPunct="1">
              <a:lnSpc>
                <a:spcPct val="90000"/>
              </a:lnSpc>
            </a:pPr>
            <a:r>
              <a:rPr lang="en-US" sz="2400"/>
              <a:t>40% of major corporations in business in 1975 are not in business today.</a:t>
            </a:r>
            <a:endParaRPr lang="en-US" sz="2400">
              <a:solidFill>
                <a:srgbClr val="7F7F7F"/>
              </a:solidFill>
            </a:endParaRPr>
          </a:p>
          <a:p>
            <a:pPr eaLnBrk="1" hangingPunct="1">
              <a:lnSpc>
                <a:spcPct val="90000"/>
              </a:lnSpc>
            </a:pPr>
            <a:r>
              <a:rPr lang="en-US" sz="2800"/>
              <a:t>Why?</a:t>
            </a:r>
            <a:endParaRPr lang="en-US" sz="2800">
              <a:solidFill>
                <a:srgbClr val="7F7F7F"/>
              </a:solidFill>
            </a:endParaRPr>
          </a:p>
          <a:p>
            <a:pPr eaLnBrk="1" hangingPunct="1">
              <a:lnSpc>
                <a:spcPct val="90000"/>
              </a:lnSpc>
            </a:pPr>
            <a:endParaRPr lang="en-US" sz="2800">
              <a:solidFill>
                <a:srgbClr val="7F7F7F"/>
              </a:solidFill>
            </a:endParaRPr>
          </a:p>
          <a:p>
            <a:pPr eaLnBrk="1" hangingPunct="1">
              <a:lnSpc>
                <a:spcPct val="90000"/>
              </a:lnSpc>
            </a:pPr>
            <a:r>
              <a:rPr lang="en-US" sz="2800"/>
              <a:t>Technology development must meet a market need but,</a:t>
            </a:r>
            <a:endParaRPr lang="en-US" sz="2800">
              <a:solidFill>
                <a:srgbClr val="7F7F7F"/>
              </a:solidFill>
            </a:endParaRPr>
          </a:p>
          <a:p>
            <a:pPr eaLnBrk="1" hangingPunct="1">
              <a:lnSpc>
                <a:spcPct val="90000"/>
              </a:lnSpc>
            </a:pPr>
            <a:r>
              <a:rPr lang="en-US" sz="2800"/>
              <a:t>Markets evolve very rapidly </a:t>
            </a:r>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p:txBody>
          <a:bodyPr/>
          <a:lstStyle/>
          <a:p>
            <a:pPr eaLnBrk="1" hangingPunct="1">
              <a:buFontTx/>
              <a:buNone/>
            </a:pPr>
            <a:r>
              <a:rPr lang="en-US" sz="2800"/>
              <a:t>This key deliverable spells out </a:t>
            </a:r>
            <a:r>
              <a:rPr lang="en-US" sz="2800" b="1"/>
              <a:t>who</a:t>
            </a:r>
            <a:r>
              <a:rPr lang="en-US" sz="2800"/>
              <a:t> the product is for and exactly </a:t>
            </a:r>
            <a:r>
              <a:rPr lang="en-US" sz="2800" b="1"/>
              <a:t>what</a:t>
            </a:r>
            <a:r>
              <a:rPr lang="en-US" sz="2800"/>
              <a:t> the product will be -benefits, features and design requirements.</a:t>
            </a:r>
            <a:endParaRPr lang="en-US" sz="2800">
              <a:solidFill>
                <a:srgbClr val="7F7F7F"/>
              </a:solidFill>
            </a:endParaRPr>
          </a:p>
          <a:p>
            <a:pPr lvl="1" eaLnBrk="1" hangingPunct="1"/>
            <a:r>
              <a:rPr lang="en-US" sz="2400"/>
              <a:t>A sharp, clear and complete product definition</a:t>
            </a:r>
            <a:endParaRPr lang="en-US" sz="2400">
              <a:solidFill>
                <a:srgbClr val="7F7F7F"/>
              </a:solidFill>
            </a:endParaRPr>
          </a:p>
          <a:p>
            <a:pPr lvl="1" eaLnBrk="1" hangingPunct="1"/>
            <a:r>
              <a:rPr lang="en-US" sz="2400"/>
              <a:t>If you don’t know what it is, then how can you build it?</a:t>
            </a:r>
            <a:endParaRPr lang="en-US" sz="2400" b="1">
              <a:solidFill>
                <a:srgbClr val="7F7F7F"/>
              </a:solidFill>
            </a:endParaRPr>
          </a:p>
          <a:p>
            <a:pPr lvl="1" eaLnBrk="1" hangingPunct="1"/>
            <a:r>
              <a:rPr lang="en-US" sz="2400" b="1"/>
              <a:t>Build in the elements of product superiority.</a:t>
            </a:r>
            <a:endParaRPr lang="en-US" sz="2400">
              <a:solidFill>
                <a:srgbClr val="7F7F7F"/>
              </a:solidFill>
            </a:endParaRPr>
          </a:p>
          <a:p>
            <a:pPr lvl="1" eaLnBrk="1" hangingPunct="1"/>
            <a:r>
              <a:rPr lang="en-US" sz="2400"/>
              <a:t>Shape the products requirements, features and specifications to deliver unique and real benefits to customers.</a:t>
            </a:r>
          </a:p>
        </p:txBody>
      </p:sp>
      <p:sp>
        <p:nvSpPr>
          <p:cNvPr id="6147" name="Rectangle 2"/>
          <p:cNvSpPr>
            <a:spLocks noGrp="1" noChangeArrowheads="1"/>
          </p:cNvSpPr>
          <p:nvPr>
            <p:ph type="title"/>
          </p:nvPr>
        </p:nvSpPr>
        <p:spPr/>
        <p:txBody>
          <a:bodyPr/>
          <a:lstStyle/>
          <a:p>
            <a:pPr eaLnBrk="1" fontAlgn="auto" hangingPunct="1">
              <a:spcAft>
                <a:spcPts val="0"/>
              </a:spcAft>
              <a:defRPr/>
            </a:pPr>
            <a:r>
              <a:rPr lang="en-US" smtClean="0"/>
              <a:t>Product and Project Definition</a:t>
            </a:r>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p:txBody>
          <a:bodyPr/>
          <a:lstStyle/>
          <a:p>
            <a:pPr eaLnBrk="1" hangingPunct="1">
              <a:lnSpc>
                <a:spcPct val="90000"/>
              </a:lnSpc>
            </a:pPr>
            <a:r>
              <a:rPr lang="en-US" sz="2800"/>
              <a:t>Project scope – defines boundaries of development effort</a:t>
            </a:r>
            <a:endParaRPr lang="en-US" sz="2800">
              <a:solidFill>
                <a:srgbClr val="7F7F7F"/>
              </a:solidFill>
            </a:endParaRPr>
          </a:p>
          <a:p>
            <a:pPr eaLnBrk="1" hangingPunct="1">
              <a:lnSpc>
                <a:spcPct val="90000"/>
              </a:lnSpc>
            </a:pPr>
            <a:r>
              <a:rPr lang="en-US" sz="2800"/>
              <a:t>Definition of the target market (be precise)</a:t>
            </a:r>
            <a:endParaRPr lang="en-US" sz="2800">
              <a:solidFill>
                <a:srgbClr val="7F7F7F"/>
              </a:solidFill>
            </a:endParaRPr>
          </a:p>
          <a:p>
            <a:pPr eaLnBrk="1" hangingPunct="1">
              <a:lnSpc>
                <a:spcPct val="90000"/>
              </a:lnSpc>
            </a:pPr>
            <a:r>
              <a:rPr lang="en-US" sz="2800"/>
              <a:t>Product concept – in customer language</a:t>
            </a:r>
            <a:endParaRPr lang="en-US" sz="2800">
              <a:solidFill>
                <a:srgbClr val="7F7F7F"/>
              </a:solidFill>
            </a:endParaRPr>
          </a:p>
          <a:p>
            <a:pPr eaLnBrk="1" hangingPunct="1">
              <a:lnSpc>
                <a:spcPct val="90000"/>
              </a:lnSpc>
            </a:pPr>
            <a:r>
              <a:rPr lang="en-US" sz="2800"/>
              <a:t>Benefits to be delivered – customer value proposition</a:t>
            </a:r>
            <a:endParaRPr lang="en-US" sz="2800">
              <a:solidFill>
                <a:srgbClr val="7F7F7F"/>
              </a:solidFill>
            </a:endParaRPr>
          </a:p>
          <a:p>
            <a:pPr eaLnBrk="1" hangingPunct="1">
              <a:lnSpc>
                <a:spcPct val="90000"/>
              </a:lnSpc>
            </a:pPr>
            <a:r>
              <a:rPr lang="en-US" sz="2800"/>
              <a:t>Positioning strategy - Price point</a:t>
            </a:r>
            <a:endParaRPr lang="en-US" sz="2800">
              <a:solidFill>
                <a:srgbClr val="7F7F7F"/>
              </a:solidFill>
            </a:endParaRPr>
          </a:p>
          <a:p>
            <a:pPr eaLnBrk="1" hangingPunct="1">
              <a:lnSpc>
                <a:spcPct val="90000"/>
              </a:lnSpc>
            </a:pPr>
            <a:r>
              <a:rPr lang="en-US" sz="2800"/>
              <a:t>Product features, attributes, performance requirements and high level specifications. </a:t>
            </a:r>
          </a:p>
        </p:txBody>
      </p:sp>
      <p:sp>
        <p:nvSpPr>
          <p:cNvPr id="7171"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Product and Product Definition includes</a:t>
            </a:r>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eaLnBrk="1" hangingPunct="1"/>
            <a:r>
              <a:rPr lang="en-US"/>
              <a:t>Useful as a planning tool</a:t>
            </a:r>
            <a:endParaRPr lang="en-US">
              <a:solidFill>
                <a:srgbClr val="7F7F7F"/>
              </a:solidFill>
            </a:endParaRPr>
          </a:p>
          <a:p>
            <a:pPr eaLnBrk="1" hangingPunct="1"/>
            <a:r>
              <a:rPr lang="en-US"/>
              <a:t>Starts to define product</a:t>
            </a:r>
            <a:endParaRPr lang="en-US">
              <a:solidFill>
                <a:srgbClr val="7F7F7F"/>
              </a:solidFill>
            </a:endParaRPr>
          </a:p>
          <a:p>
            <a:pPr eaLnBrk="1" hangingPunct="1"/>
            <a:r>
              <a:rPr lang="en-US"/>
              <a:t>A defined list encompassing multiple stakeholder perspectives of the key features and attributes of the intended end-product</a:t>
            </a:r>
            <a:endParaRPr lang="en-US">
              <a:solidFill>
                <a:srgbClr val="7F7F7F"/>
              </a:solidFill>
            </a:endParaRPr>
          </a:p>
          <a:p>
            <a:pPr lvl="1" eaLnBrk="1" hangingPunct="1"/>
            <a:r>
              <a:rPr lang="en-US"/>
              <a:t>Desired and must have features</a:t>
            </a:r>
            <a:endParaRPr lang="en-US">
              <a:solidFill>
                <a:srgbClr val="7F7F7F"/>
              </a:solidFill>
            </a:endParaRPr>
          </a:p>
          <a:p>
            <a:pPr eaLnBrk="1" hangingPunct="1"/>
            <a:r>
              <a:rPr lang="en-US"/>
              <a:t>Dynamic, evolving</a:t>
            </a:r>
          </a:p>
        </p:txBody>
      </p:sp>
      <p:sp>
        <p:nvSpPr>
          <p:cNvPr id="8194" name="Title 1"/>
          <p:cNvSpPr>
            <a:spLocks noGrp="1"/>
          </p:cNvSpPr>
          <p:nvPr>
            <p:ph type="title"/>
          </p:nvPr>
        </p:nvSpPr>
        <p:spPr/>
        <p:txBody>
          <a:bodyPr/>
          <a:lstStyle/>
          <a:p>
            <a:pPr eaLnBrk="1" fontAlgn="auto" hangingPunct="1">
              <a:spcAft>
                <a:spcPts val="0"/>
              </a:spcAft>
              <a:defRPr/>
            </a:pPr>
            <a:r>
              <a:rPr lang="en-US" smtClean="0"/>
              <a:t>Target Product Profile</a:t>
            </a:r>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eaLnBrk="1" hangingPunct="1"/>
            <a:r>
              <a:rPr lang="en-US"/>
              <a:t>Strategic context</a:t>
            </a:r>
            <a:endParaRPr lang="en-US">
              <a:solidFill>
                <a:srgbClr val="7F7F7F"/>
              </a:solidFill>
            </a:endParaRPr>
          </a:p>
          <a:p>
            <a:pPr eaLnBrk="1" hangingPunct="1"/>
            <a:r>
              <a:rPr lang="en-US"/>
              <a:t>End user requirements</a:t>
            </a:r>
            <a:endParaRPr lang="en-US">
              <a:solidFill>
                <a:srgbClr val="7F7F7F"/>
              </a:solidFill>
            </a:endParaRPr>
          </a:p>
          <a:p>
            <a:pPr eaLnBrk="1" hangingPunct="1"/>
            <a:r>
              <a:rPr lang="en-US"/>
              <a:t>Commercial requirements</a:t>
            </a:r>
            <a:endParaRPr lang="en-US">
              <a:solidFill>
                <a:srgbClr val="7F7F7F"/>
              </a:solidFill>
            </a:endParaRPr>
          </a:p>
          <a:p>
            <a:pPr eaLnBrk="1" hangingPunct="1"/>
            <a:r>
              <a:rPr lang="en-US"/>
              <a:t>Technical features</a:t>
            </a:r>
            <a:endParaRPr lang="en-US">
              <a:solidFill>
                <a:srgbClr val="7F7F7F"/>
              </a:solidFill>
            </a:endParaRPr>
          </a:p>
          <a:p>
            <a:pPr eaLnBrk="1" hangingPunct="1"/>
            <a:r>
              <a:rPr lang="en-US"/>
              <a:t>Development requirements and feasibility</a:t>
            </a:r>
            <a:endParaRPr lang="en-US">
              <a:solidFill>
                <a:srgbClr val="7F7F7F"/>
              </a:solidFill>
            </a:endParaRPr>
          </a:p>
          <a:p>
            <a:pPr eaLnBrk="1" hangingPunct="1"/>
            <a:r>
              <a:rPr lang="en-US"/>
              <a:t>Desired vs minimally acceptable features</a:t>
            </a:r>
          </a:p>
        </p:txBody>
      </p:sp>
      <p:sp>
        <p:nvSpPr>
          <p:cNvPr id="9218" name="Title 1"/>
          <p:cNvSpPr>
            <a:spLocks noGrp="1"/>
          </p:cNvSpPr>
          <p:nvPr>
            <p:ph type="title"/>
          </p:nvPr>
        </p:nvSpPr>
        <p:spPr/>
        <p:txBody>
          <a:bodyPr/>
          <a:lstStyle/>
          <a:p>
            <a:pPr eaLnBrk="1" fontAlgn="auto" hangingPunct="1">
              <a:spcAft>
                <a:spcPts val="0"/>
              </a:spcAft>
              <a:defRPr/>
            </a:pPr>
            <a:r>
              <a:rPr lang="en-US" smtClean="0"/>
              <a:t>Target Product Profile Contents</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eaLnBrk="1" hangingPunct="1"/>
            <a:r>
              <a:rPr lang="en-US" sz="2800"/>
              <a:t>Answers WHY</a:t>
            </a:r>
            <a:endParaRPr lang="en-US" sz="2800">
              <a:solidFill>
                <a:srgbClr val="7F7F7F"/>
              </a:solidFill>
            </a:endParaRPr>
          </a:p>
          <a:p>
            <a:pPr eaLnBrk="1" hangingPunct="1"/>
            <a:r>
              <a:rPr lang="en-US" sz="2800"/>
              <a:t>Review of the business, financial, profitability and risk considerations.</a:t>
            </a:r>
            <a:endParaRPr lang="en-US" sz="2800">
              <a:solidFill>
                <a:srgbClr val="7F7F7F"/>
              </a:solidFill>
            </a:endParaRPr>
          </a:p>
          <a:p>
            <a:pPr eaLnBrk="1" hangingPunct="1"/>
            <a:r>
              <a:rPr lang="en-US" sz="2800"/>
              <a:t>Includes non-financial criteria and considerations</a:t>
            </a:r>
            <a:endParaRPr lang="en-US" sz="2800">
              <a:solidFill>
                <a:srgbClr val="7F7F7F"/>
              </a:solidFill>
            </a:endParaRPr>
          </a:p>
          <a:p>
            <a:pPr lvl="1" eaLnBrk="1" hangingPunct="1"/>
            <a:r>
              <a:rPr lang="en-US" sz="2400"/>
              <a:t>competitive advantage, </a:t>
            </a:r>
            <a:endParaRPr lang="en-US" sz="2400">
              <a:solidFill>
                <a:srgbClr val="7F7F7F"/>
              </a:solidFill>
            </a:endParaRPr>
          </a:p>
          <a:p>
            <a:pPr lvl="1" eaLnBrk="1" hangingPunct="1"/>
            <a:r>
              <a:rPr lang="en-US" sz="2400"/>
              <a:t>synergies</a:t>
            </a:r>
            <a:endParaRPr lang="en-US" sz="2400">
              <a:solidFill>
                <a:srgbClr val="7F7F7F"/>
              </a:solidFill>
            </a:endParaRPr>
          </a:p>
          <a:p>
            <a:pPr lvl="1" eaLnBrk="1" hangingPunct="1"/>
            <a:r>
              <a:rPr lang="en-US" sz="2400"/>
              <a:t>leverage</a:t>
            </a:r>
            <a:endParaRPr lang="en-US" sz="2400">
              <a:solidFill>
                <a:srgbClr val="7F7F7F"/>
              </a:solidFill>
            </a:endParaRPr>
          </a:p>
          <a:p>
            <a:pPr lvl="1" eaLnBrk="1" hangingPunct="1"/>
            <a:r>
              <a:rPr lang="en-US" sz="2400"/>
              <a:t>market attractiveness.</a:t>
            </a:r>
          </a:p>
        </p:txBody>
      </p:sp>
      <p:sp>
        <p:nvSpPr>
          <p:cNvPr id="10243" name="Rectangle 2"/>
          <p:cNvSpPr>
            <a:spLocks noGrp="1" noChangeArrowheads="1"/>
          </p:cNvSpPr>
          <p:nvPr>
            <p:ph type="title"/>
          </p:nvPr>
        </p:nvSpPr>
        <p:spPr/>
        <p:txBody>
          <a:bodyPr/>
          <a:lstStyle/>
          <a:p>
            <a:pPr eaLnBrk="1" fontAlgn="auto" hangingPunct="1">
              <a:spcAft>
                <a:spcPts val="0"/>
              </a:spcAft>
              <a:defRPr/>
            </a:pPr>
            <a:r>
              <a:rPr lang="en-US" smtClean="0"/>
              <a:t>Justification</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p:txBody>
          <a:bodyPr/>
          <a:lstStyle/>
          <a:p>
            <a:pPr eaLnBrk="1" hangingPunct="1">
              <a:lnSpc>
                <a:spcPct val="80000"/>
              </a:lnSpc>
            </a:pPr>
            <a:r>
              <a:rPr lang="en-US" sz="2800" dirty="0"/>
              <a:t>This is the part of the market study most often omitted (with disastrous results)</a:t>
            </a:r>
            <a:endParaRPr lang="en-US" sz="2800" b="1" dirty="0">
              <a:solidFill>
                <a:srgbClr val="7F7F7F"/>
              </a:solidFill>
            </a:endParaRPr>
          </a:p>
          <a:p>
            <a:pPr lvl="1" eaLnBrk="1" hangingPunct="1">
              <a:lnSpc>
                <a:spcPct val="80000"/>
              </a:lnSpc>
            </a:pPr>
            <a:r>
              <a:rPr lang="en-US" sz="2400" b="1" dirty="0"/>
              <a:t>Objective:</a:t>
            </a:r>
            <a:r>
              <a:rPr lang="en-US" sz="2400" dirty="0"/>
              <a:t> Probe the customer and flesh out the concept as they view it.</a:t>
            </a:r>
            <a:endParaRPr lang="en-US" sz="2400" b="1" dirty="0">
              <a:solidFill>
                <a:srgbClr val="7F7F7F"/>
              </a:solidFill>
            </a:endParaRPr>
          </a:p>
          <a:p>
            <a:pPr lvl="1" eaLnBrk="1" hangingPunct="1">
              <a:lnSpc>
                <a:spcPct val="80000"/>
              </a:lnSpc>
            </a:pPr>
            <a:r>
              <a:rPr lang="en-US" sz="2400" b="1" dirty="0"/>
              <a:t>Problem:</a:t>
            </a:r>
            <a:r>
              <a:rPr lang="en-US" sz="2400" dirty="0"/>
              <a:t> Most of us already have a fixed idea of what the customer is looking for, therefore we usually skip this critical step.</a:t>
            </a:r>
            <a:endParaRPr lang="en-US" sz="2400" b="1" dirty="0">
              <a:solidFill>
                <a:srgbClr val="7F7F7F"/>
              </a:solidFill>
            </a:endParaRPr>
          </a:p>
          <a:p>
            <a:pPr lvl="1" eaLnBrk="1" hangingPunct="1">
              <a:lnSpc>
                <a:spcPct val="80000"/>
              </a:lnSpc>
            </a:pPr>
            <a:r>
              <a:rPr lang="en-US" sz="2400" b="1" dirty="0"/>
              <a:t>Remember</a:t>
            </a:r>
            <a:r>
              <a:rPr lang="en-US" sz="2400" dirty="0"/>
              <a:t>: A superior product is one that –  “Delivers unique benefits to customers”</a:t>
            </a:r>
            <a:endParaRPr lang="en-US" sz="2400" dirty="0">
              <a:solidFill>
                <a:srgbClr val="7F7F7F"/>
              </a:solidFill>
            </a:endParaRPr>
          </a:p>
          <a:p>
            <a:pPr eaLnBrk="1" hangingPunct="1">
              <a:lnSpc>
                <a:spcPct val="80000"/>
              </a:lnSpc>
            </a:pPr>
            <a:r>
              <a:rPr lang="en-US" sz="2800" dirty="0"/>
              <a:t>Therefore, make certain </a:t>
            </a:r>
            <a:r>
              <a:rPr lang="en-US" sz="2800"/>
              <a:t>the </a:t>
            </a:r>
            <a:r>
              <a:rPr lang="en-US" sz="2800" smtClean="0"/>
              <a:t>product </a:t>
            </a:r>
            <a:r>
              <a:rPr lang="en-US" sz="2800" dirty="0"/>
              <a:t>under design delivers real value to the customer</a:t>
            </a:r>
          </a:p>
        </p:txBody>
      </p:sp>
      <p:sp>
        <p:nvSpPr>
          <p:cNvPr id="13315" name="Rectangle 2"/>
          <p:cNvSpPr>
            <a:spLocks noGrp="1" noChangeArrowheads="1"/>
          </p:cNvSpPr>
          <p:nvPr>
            <p:ph type="title"/>
          </p:nvPr>
        </p:nvSpPr>
        <p:spPr/>
        <p:txBody>
          <a:bodyPr/>
          <a:lstStyle/>
          <a:p>
            <a:pPr eaLnBrk="1" fontAlgn="auto" hangingPunct="1">
              <a:spcAft>
                <a:spcPts val="0"/>
              </a:spcAft>
              <a:defRPr/>
            </a:pPr>
            <a:r>
              <a:rPr lang="en-US" sz="3600" smtClean="0"/>
              <a:t>User Needs-and-Wants Study:</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143000" y="2819400"/>
            <a:ext cx="6350000" cy="3746500"/>
          </a:xfrm>
          <a:prstGeom prst="rect">
            <a:avLst/>
          </a:prstGeom>
        </p:spPr>
      </p:pic>
      <p:sp>
        <p:nvSpPr>
          <p:cNvPr id="5" name="Footer Placeholder 4"/>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lstStyle/>
          <a:p>
            <a:pPr eaLnBrk="1" hangingPunct="1"/>
            <a:r>
              <a:rPr lang="en-US"/>
              <a:t>What is the value to the customer? What do they value and by how much?</a:t>
            </a:r>
            <a:endParaRPr lang="en-US">
              <a:solidFill>
                <a:srgbClr val="7F7F7F"/>
              </a:solidFill>
            </a:endParaRPr>
          </a:p>
          <a:p>
            <a:pPr eaLnBrk="1" hangingPunct="1"/>
            <a:r>
              <a:rPr lang="en-US"/>
              <a:t>What is a benefit? (ie. Feature they will pay more for)</a:t>
            </a:r>
            <a:endParaRPr lang="en-US">
              <a:solidFill>
                <a:srgbClr val="7F7F7F"/>
              </a:solidFill>
            </a:endParaRPr>
          </a:p>
          <a:p>
            <a:pPr eaLnBrk="1" hangingPunct="1"/>
            <a:r>
              <a:rPr lang="en-US"/>
              <a:t>What features, attributes, and performance characteristics translate into value for the customer?</a:t>
            </a:r>
          </a:p>
        </p:txBody>
      </p:sp>
      <p:sp>
        <p:nvSpPr>
          <p:cNvPr id="16387" name="Rectangle 2"/>
          <p:cNvSpPr>
            <a:spLocks noGrp="1" noChangeArrowheads="1"/>
          </p:cNvSpPr>
          <p:nvPr>
            <p:ph type="title"/>
          </p:nvPr>
        </p:nvSpPr>
        <p:spPr/>
        <p:txBody>
          <a:bodyPr/>
          <a:lstStyle/>
          <a:p>
            <a:pPr eaLnBrk="1" fontAlgn="auto" hangingPunct="1">
              <a:spcAft>
                <a:spcPts val="0"/>
              </a:spcAft>
              <a:defRPr/>
            </a:pPr>
            <a:r>
              <a:rPr lang="en-US" smtClean="0"/>
              <a:t>User Needs and Wants Study</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p:txBody>
          <a:bodyPr>
            <a:normAutofit/>
          </a:bodyPr>
          <a:lstStyle/>
          <a:p>
            <a:pPr eaLnBrk="1" hangingPunct="1">
              <a:lnSpc>
                <a:spcPct val="80000"/>
              </a:lnSpc>
            </a:pPr>
            <a:r>
              <a:rPr lang="en-US" sz="2600"/>
              <a:t>Provides direction on achievable share of market</a:t>
            </a:r>
            <a:endParaRPr lang="en-US" sz="2600">
              <a:solidFill>
                <a:srgbClr val="7F7F7F"/>
              </a:solidFill>
            </a:endParaRPr>
          </a:p>
          <a:p>
            <a:pPr eaLnBrk="1" hangingPunct="1">
              <a:lnSpc>
                <a:spcPct val="80000"/>
              </a:lnSpc>
            </a:pPr>
            <a:r>
              <a:rPr lang="en-US" sz="2600"/>
              <a:t>Need to understand the competitor’s product and its strength &amp; weaknesses. </a:t>
            </a:r>
            <a:endParaRPr lang="en-US" sz="2600">
              <a:solidFill>
                <a:srgbClr val="7F7F7F"/>
              </a:solidFill>
            </a:endParaRPr>
          </a:p>
          <a:p>
            <a:pPr lvl="1" eaLnBrk="1" hangingPunct="1">
              <a:lnSpc>
                <a:spcPct val="80000"/>
              </a:lnSpc>
            </a:pPr>
            <a:r>
              <a:rPr lang="en-US" sz="2200"/>
              <a:t>Your competitor’s product is the standard by which your product will be judged.</a:t>
            </a:r>
            <a:endParaRPr lang="en-US" sz="2200">
              <a:solidFill>
                <a:srgbClr val="7F7F7F"/>
              </a:solidFill>
            </a:endParaRPr>
          </a:p>
          <a:p>
            <a:pPr eaLnBrk="1" hangingPunct="1">
              <a:lnSpc>
                <a:spcPct val="80000"/>
              </a:lnSpc>
            </a:pPr>
            <a:r>
              <a:rPr lang="en-US" sz="2600"/>
              <a:t>Need to understand how the competitor plays the game, how it competes.</a:t>
            </a:r>
            <a:endParaRPr lang="en-US" sz="2600">
              <a:solidFill>
                <a:srgbClr val="7F7F7F"/>
              </a:solidFill>
            </a:endParaRPr>
          </a:p>
          <a:p>
            <a:pPr eaLnBrk="1" hangingPunct="1">
              <a:lnSpc>
                <a:spcPct val="80000"/>
              </a:lnSpc>
            </a:pPr>
            <a:r>
              <a:rPr lang="en-US" sz="2600"/>
              <a:t>Need to understand competitive strategy and how the competitor’s product fits into its portfolio. </a:t>
            </a:r>
            <a:endParaRPr lang="en-US" sz="2600">
              <a:solidFill>
                <a:srgbClr val="7F7F7F"/>
              </a:solidFill>
            </a:endParaRPr>
          </a:p>
          <a:p>
            <a:pPr lvl="1" eaLnBrk="1" hangingPunct="1">
              <a:lnSpc>
                <a:spcPct val="80000"/>
              </a:lnSpc>
            </a:pPr>
            <a:r>
              <a:rPr lang="en-US" sz="2200"/>
              <a:t>This may give insights into how the competitor will respond when you product enters the market.</a:t>
            </a:r>
          </a:p>
        </p:txBody>
      </p:sp>
      <p:sp>
        <p:nvSpPr>
          <p:cNvPr id="20483" name="Rectangle 2"/>
          <p:cNvSpPr>
            <a:spLocks noGrp="1" noChangeArrowheads="1"/>
          </p:cNvSpPr>
          <p:nvPr>
            <p:ph type="title"/>
          </p:nvPr>
        </p:nvSpPr>
        <p:spPr/>
        <p:txBody>
          <a:bodyPr/>
          <a:lstStyle/>
          <a:p>
            <a:pPr eaLnBrk="1" fontAlgn="auto" hangingPunct="1">
              <a:spcAft>
                <a:spcPts val="0"/>
              </a:spcAft>
              <a:defRPr/>
            </a:pPr>
            <a:r>
              <a:rPr lang="en-US" smtClean="0"/>
              <a:t>Competitive Analysis:</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idx="1"/>
          </p:nvPr>
        </p:nvSpPr>
        <p:spPr/>
        <p:txBody>
          <a:bodyPr/>
          <a:lstStyle/>
          <a:p>
            <a:pPr eaLnBrk="1" hangingPunct="1">
              <a:lnSpc>
                <a:spcPct val="80000"/>
              </a:lnSpc>
            </a:pPr>
            <a:r>
              <a:rPr lang="en-US" sz="2000"/>
              <a:t>Who are the key players (major competitors)?</a:t>
            </a:r>
            <a:endParaRPr lang="en-US" sz="2000">
              <a:solidFill>
                <a:srgbClr val="7F7F7F"/>
              </a:solidFill>
            </a:endParaRPr>
          </a:p>
          <a:p>
            <a:pPr eaLnBrk="1" hangingPunct="1">
              <a:lnSpc>
                <a:spcPct val="80000"/>
              </a:lnSpc>
            </a:pPr>
            <a:r>
              <a:rPr lang="en-US" sz="2000"/>
              <a:t>What are their products’ features, attributes and performance characteristics? (strengths &amp; deficiencies)</a:t>
            </a:r>
            <a:endParaRPr lang="en-US" sz="2000">
              <a:solidFill>
                <a:srgbClr val="7F7F7F"/>
              </a:solidFill>
            </a:endParaRPr>
          </a:p>
          <a:p>
            <a:pPr eaLnBrk="1" hangingPunct="1">
              <a:lnSpc>
                <a:spcPct val="80000"/>
              </a:lnSpc>
            </a:pPr>
            <a:r>
              <a:rPr lang="en-US" sz="2000"/>
              <a:t>What other strengths &amp; weaknesses does the competitor have?</a:t>
            </a:r>
            <a:endParaRPr lang="en-US" sz="2000">
              <a:solidFill>
                <a:srgbClr val="7F7F7F"/>
              </a:solidFill>
            </a:endParaRPr>
          </a:p>
          <a:p>
            <a:pPr eaLnBrk="1" hangingPunct="1">
              <a:lnSpc>
                <a:spcPct val="80000"/>
              </a:lnSpc>
            </a:pPr>
            <a:r>
              <a:rPr lang="en-US" sz="2000"/>
              <a:t>How does each competitor play the game? Types of customers, how do they get business? Pricing, quality, superior features?</a:t>
            </a:r>
            <a:endParaRPr lang="en-US" sz="2000">
              <a:solidFill>
                <a:srgbClr val="7F7F7F"/>
              </a:solidFill>
            </a:endParaRPr>
          </a:p>
          <a:p>
            <a:pPr eaLnBrk="1" hangingPunct="1">
              <a:lnSpc>
                <a:spcPct val="80000"/>
              </a:lnSpc>
            </a:pPr>
            <a:r>
              <a:rPr lang="en-US" sz="2000"/>
              <a:t>How well are the competitors doing? What are their market shares? What are the secrets to their success? Figure out what is necessary to win.</a:t>
            </a:r>
            <a:endParaRPr lang="en-US" sz="2000">
              <a:solidFill>
                <a:srgbClr val="7F7F7F"/>
              </a:solidFill>
            </a:endParaRPr>
          </a:p>
          <a:p>
            <a:pPr eaLnBrk="1" hangingPunct="1">
              <a:lnSpc>
                <a:spcPct val="80000"/>
              </a:lnSpc>
            </a:pPr>
            <a:r>
              <a:rPr lang="en-US" sz="2000"/>
              <a:t>(If possible) What are the competitors’ cost structures, production volumes and capacities? This will tell you how important their product is to them and how capable they are to react to your new product.</a:t>
            </a:r>
          </a:p>
        </p:txBody>
      </p:sp>
      <p:sp>
        <p:nvSpPr>
          <p:cNvPr id="21507" name="Rectangle 4"/>
          <p:cNvSpPr>
            <a:spLocks noGrp="1" noChangeArrowheads="1"/>
          </p:cNvSpPr>
          <p:nvPr>
            <p:ph type="title"/>
          </p:nvPr>
        </p:nvSpPr>
        <p:spPr/>
        <p:txBody>
          <a:bodyPr>
            <a:normAutofit fontScale="90000"/>
          </a:bodyPr>
          <a:lstStyle/>
          <a:p>
            <a:pPr eaLnBrk="1" fontAlgn="auto" hangingPunct="1">
              <a:spcAft>
                <a:spcPts val="0"/>
              </a:spcAft>
              <a:defRPr/>
            </a:pPr>
            <a:r>
              <a:rPr lang="en-US" altLang="ja-JP" smtClean="0"/>
              <a:t>Competitive Analysis - Key questions </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Scan10013"/>
          <p:cNvPicPr>
            <a:picLocks noGrp="1" noChangeAspect="1" noChangeArrowheads="1"/>
          </p:cNvPicPr>
          <p:nvPr>
            <p:ph idx="1"/>
          </p:nvPr>
        </p:nvPicPr>
        <p:blipFill>
          <a:blip r:embed="rId4"/>
          <a:srcRect/>
          <a:stretch>
            <a:fillRect/>
          </a:stretch>
        </p:blipFill>
        <p:spPr>
          <a:xfrm>
            <a:off x="1219200" y="1524000"/>
            <a:ext cx="7059613" cy="4106863"/>
          </a:xfrm>
          <a:noFill/>
        </p:spPr>
      </p:pic>
      <p:sp>
        <p:nvSpPr>
          <p:cNvPr id="23555" name="Rectangle 2"/>
          <p:cNvSpPr>
            <a:spLocks noGrp="1" noChangeArrowheads="1"/>
          </p:cNvSpPr>
          <p:nvPr>
            <p:ph type="title"/>
          </p:nvPr>
        </p:nvSpPr>
        <p:spPr/>
        <p:txBody>
          <a:bodyPr>
            <a:normAutofit/>
          </a:bodyPr>
          <a:lstStyle/>
          <a:p>
            <a:pPr eaLnBrk="1" fontAlgn="auto" hangingPunct="1">
              <a:spcAft>
                <a:spcPts val="0"/>
              </a:spcAft>
              <a:defRPr/>
            </a:pPr>
            <a:r>
              <a:rPr lang="en-US" sz="4000" smtClean="0"/>
              <a:t>Different ways of viewing a market</a:t>
            </a:r>
          </a:p>
        </p:txBody>
      </p:sp>
      <p:sp>
        <p:nvSpPr>
          <p:cNvPr id="4" name="Footer Placeholder 3"/>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p:txBody>
          <a:bodyPr/>
          <a:lstStyle/>
          <a:p>
            <a:pPr eaLnBrk="1" hangingPunct="1"/>
            <a:r>
              <a:rPr lang="en-US"/>
              <a:t>Understand your product – target product profile/Product Definition</a:t>
            </a:r>
            <a:endParaRPr lang="en-US">
              <a:solidFill>
                <a:srgbClr val="7F7F7F"/>
              </a:solidFill>
            </a:endParaRPr>
          </a:p>
          <a:p>
            <a:pPr eaLnBrk="1" hangingPunct="1"/>
            <a:r>
              <a:rPr lang="en-US"/>
              <a:t>Understand your target audience</a:t>
            </a:r>
            <a:endParaRPr lang="en-US">
              <a:solidFill>
                <a:srgbClr val="7F7F7F"/>
              </a:solidFill>
            </a:endParaRPr>
          </a:p>
          <a:p>
            <a:pPr eaLnBrk="1" hangingPunct="1"/>
            <a:r>
              <a:rPr lang="en-US"/>
              <a:t>Start broad and narrow down</a:t>
            </a:r>
          </a:p>
        </p:txBody>
      </p:sp>
      <p:sp>
        <p:nvSpPr>
          <p:cNvPr id="27651" name="Rectangle 2"/>
          <p:cNvSpPr>
            <a:spLocks noGrp="1" noChangeArrowheads="1"/>
          </p:cNvSpPr>
          <p:nvPr>
            <p:ph type="title"/>
          </p:nvPr>
        </p:nvSpPr>
        <p:spPr/>
        <p:txBody>
          <a:bodyPr>
            <a:normAutofit/>
          </a:bodyPr>
          <a:lstStyle/>
          <a:p>
            <a:pPr eaLnBrk="1" fontAlgn="auto" hangingPunct="1">
              <a:spcAft>
                <a:spcPts val="0"/>
              </a:spcAft>
              <a:defRPr/>
            </a:pPr>
            <a:r>
              <a:rPr lang="en-US" sz="4000" smtClean="0"/>
              <a:t>Keys to Successful Market Research</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p:txBody>
          <a:bodyPr/>
          <a:lstStyle/>
          <a:p>
            <a:pPr eaLnBrk="1" hangingPunct="1"/>
            <a:r>
              <a:rPr lang="en-US"/>
              <a:t>Identification of current practices</a:t>
            </a:r>
            <a:endParaRPr lang="en-US">
              <a:solidFill>
                <a:srgbClr val="7F7F7F"/>
              </a:solidFill>
            </a:endParaRPr>
          </a:p>
          <a:p>
            <a:pPr lvl="1" eaLnBrk="1" hangingPunct="1"/>
            <a:r>
              <a:rPr lang="en-US"/>
              <a:t>Frequency</a:t>
            </a:r>
            <a:endParaRPr lang="en-US">
              <a:solidFill>
                <a:srgbClr val="7F7F7F"/>
              </a:solidFill>
            </a:endParaRPr>
          </a:p>
          <a:p>
            <a:pPr lvl="1" eaLnBrk="1" hangingPunct="1"/>
            <a:r>
              <a:rPr lang="en-US"/>
              <a:t>Better understanding of the problem</a:t>
            </a:r>
            <a:endParaRPr lang="en-US">
              <a:solidFill>
                <a:srgbClr val="7F7F7F"/>
              </a:solidFill>
            </a:endParaRPr>
          </a:p>
          <a:p>
            <a:pPr lvl="1" eaLnBrk="1" hangingPunct="1"/>
            <a:r>
              <a:rPr lang="en-US"/>
              <a:t>Current tools used to address the problem and when/why/how they are used, cost</a:t>
            </a:r>
            <a:endParaRPr lang="en-US">
              <a:solidFill>
                <a:srgbClr val="7F7F7F"/>
              </a:solidFill>
            </a:endParaRPr>
          </a:p>
          <a:p>
            <a:pPr lvl="1" eaLnBrk="1" hangingPunct="1"/>
            <a:r>
              <a:rPr lang="en-US"/>
              <a:t>Shortcomings of current tools</a:t>
            </a:r>
            <a:endParaRPr lang="en-US">
              <a:solidFill>
                <a:srgbClr val="7F7F7F"/>
              </a:solidFill>
            </a:endParaRPr>
          </a:p>
          <a:p>
            <a:pPr lvl="1" eaLnBrk="1" hangingPunct="1"/>
            <a:r>
              <a:rPr lang="en-US"/>
              <a:t>Reaction to target product profile</a:t>
            </a:r>
            <a:endParaRPr lang="en-US">
              <a:solidFill>
                <a:srgbClr val="7F7F7F"/>
              </a:solidFill>
            </a:endParaRPr>
          </a:p>
          <a:p>
            <a:pPr lvl="2" eaLnBrk="1" hangingPunct="1"/>
            <a:r>
              <a:rPr lang="en-US"/>
              <a:t>Good, bad and ugly</a:t>
            </a:r>
          </a:p>
        </p:txBody>
      </p:sp>
      <p:sp>
        <p:nvSpPr>
          <p:cNvPr id="31747" name="Rectangle 2"/>
          <p:cNvSpPr>
            <a:spLocks noGrp="1" noChangeArrowheads="1"/>
          </p:cNvSpPr>
          <p:nvPr>
            <p:ph type="title"/>
          </p:nvPr>
        </p:nvSpPr>
        <p:spPr/>
        <p:txBody>
          <a:bodyPr/>
          <a:lstStyle/>
          <a:p>
            <a:pPr eaLnBrk="1" fontAlgn="auto" hangingPunct="1">
              <a:spcAft>
                <a:spcPts val="0"/>
              </a:spcAft>
              <a:defRPr/>
            </a:pPr>
            <a:r>
              <a:rPr lang="en-US" smtClean="0"/>
              <a:t>Market survey data</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p:txBody>
          <a:bodyPr/>
          <a:lstStyle/>
          <a:p>
            <a:pPr eaLnBrk="1" hangingPunct="1"/>
            <a:r>
              <a:rPr lang="en-US"/>
              <a:t>Overall size</a:t>
            </a:r>
            <a:endParaRPr lang="en-US">
              <a:solidFill>
                <a:srgbClr val="7F7F7F"/>
              </a:solidFill>
            </a:endParaRPr>
          </a:p>
          <a:p>
            <a:pPr eaLnBrk="1" hangingPunct="1"/>
            <a:r>
              <a:rPr lang="en-US"/>
              <a:t>Segment size</a:t>
            </a:r>
            <a:endParaRPr lang="en-US">
              <a:solidFill>
                <a:srgbClr val="7F7F7F"/>
              </a:solidFill>
            </a:endParaRPr>
          </a:p>
          <a:p>
            <a:pPr eaLnBrk="1" hangingPunct="1"/>
            <a:r>
              <a:rPr lang="en-US"/>
              <a:t>Sources of data are important</a:t>
            </a:r>
            <a:endParaRPr lang="en-US">
              <a:solidFill>
                <a:srgbClr val="7F7F7F"/>
              </a:solidFill>
            </a:endParaRPr>
          </a:p>
          <a:p>
            <a:pPr eaLnBrk="1" hangingPunct="1"/>
            <a:r>
              <a:rPr lang="en-US"/>
              <a:t>Assumptions used</a:t>
            </a:r>
            <a:endParaRPr lang="en-US">
              <a:solidFill>
                <a:srgbClr val="7F7F7F"/>
              </a:solidFill>
            </a:endParaRPr>
          </a:p>
          <a:p>
            <a:pPr eaLnBrk="1" hangingPunct="1"/>
            <a:r>
              <a:rPr lang="en-US"/>
              <a:t>Ranges more useful than absolutes</a:t>
            </a:r>
            <a:endParaRPr lang="en-US">
              <a:solidFill>
                <a:srgbClr val="7F7F7F"/>
              </a:solidFill>
            </a:endParaRPr>
          </a:p>
          <a:p>
            <a:pPr eaLnBrk="1" hangingPunct="1"/>
            <a:r>
              <a:rPr lang="en-US"/>
              <a:t>Penetration rates</a:t>
            </a:r>
            <a:endParaRPr lang="en-US">
              <a:solidFill>
                <a:srgbClr val="7F7F7F"/>
              </a:solidFill>
            </a:endParaRPr>
          </a:p>
          <a:p>
            <a:pPr eaLnBrk="1" hangingPunct="1"/>
            <a:r>
              <a:rPr lang="en-US"/>
              <a:t>Time to peak sales and drop off later</a:t>
            </a:r>
          </a:p>
        </p:txBody>
      </p:sp>
      <p:sp>
        <p:nvSpPr>
          <p:cNvPr id="32771" name="Rectangle 2"/>
          <p:cNvSpPr>
            <a:spLocks noGrp="1" noChangeArrowheads="1"/>
          </p:cNvSpPr>
          <p:nvPr>
            <p:ph type="title"/>
          </p:nvPr>
        </p:nvSpPr>
        <p:spPr/>
        <p:txBody>
          <a:bodyPr/>
          <a:lstStyle/>
          <a:p>
            <a:pPr eaLnBrk="1" fontAlgn="auto" hangingPunct="1">
              <a:spcAft>
                <a:spcPts val="0"/>
              </a:spcAft>
              <a:defRPr/>
            </a:pPr>
            <a:r>
              <a:rPr lang="en-US" smtClean="0"/>
              <a:t>Market analysis</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p:txBody>
          <a:bodyPr/>
          <a:lstStyle/>
          <a:p>
            <a:pPr eaLnBrk="1" hangingPunct="1"/>
            <a:r>
              <a:rPr lang="en-US"/>
              <a:t>What are the factors that control the markets?</a:t>
            </a:r>
            <a:endParaRPr lang="en-US">
              <a:solidFill>
                <a:srgbClr val="7F7F7F"/>
              </a:solidFill>
            </a:endParaRPr>
          </a:p>
          <a:p>
            <a:pPr lvl="1" eaLnBrk="1" hangingPunct="1"/>
            <a:r>
              <a:rPr lang="en-US"/>
              <a:t>Eg: Regulations</a:t>
            </a:r>
            <a:endParaRPr lang="en-US">
              <a:solidFill>
                <a:srgbClr val="7F7F7F"/>
              </a:solidFill>
            </a:endParaRPr>
          </a:p>
          <a:p>
            <a:pPr lvl="1" eaLnBrk="1" hangingPunct="1"/>
            <a:r>
              <a:rPr lang="en-US"/>
              <a:t>Changing technologies</a:t>
            </a:r>
            <a:endParaRPr lang="en-US">
              <a:solidFill>
                <a:srgbClr val="7F7F7F"/>
              </a:solidFill>
            </a:endParaRPr>
          </a:p>
          <a:p>
            <a:pPr lvl="1" eaLnBrk="1" hangingPunct="1"/>
            <a:r>
              <a:rPr lang="en-US"/>
              <a:t>Environmental concerns</a:t>
            </a:r>
            <a:endParaRPr lang="en-US">
              <a:solidFill>
                <a:srgbClr val="7F7F7F"/>
              </a:solidFill>
            </a:endParaRPr>
          </a:p>
          <a:p>
            <a:pPr lvl="1" eaLnBrk="1" hangingPunct="1"/>
            <a:endParaRPr lang="en-US"/>
          </a:p>
        </p:txBody>
      </p:sp>
      <p:sp>
        <p:nvSpPr>
          <p:cNvPr id="33795" name="Rectangle 2"/>
          <p:cNvSpPr>
            <a:spLocks noGrp="1" noChangeArrowheads="1"/>
          </p:cNvSpPr>
          <p:nvPr>
            <p:ph type="title"/>
          </p:nvPr>
        </p:nvSpPr>
        <p:spPr/>
        <p:txBody>
          <a:bodyPr/>
          <a:lstStyle/>
          <a:p>
            <a:pPr eaLnBrk="1" fontAlgn="auto" hangingPunct="1">
              <a:spcAft>
                <a:spcPts val="0"/>
              </a:spcAft>
              <a:defRPr/>
            </a:pPr>
            <a:r>
              <a:rPr lang="en-US" smtClean="0"/>
              <a:t>Market Drivers</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a:lstStyle/>
          <a:p>
            <a:pPr eaLnBrk="1" hangingPunct="1">
              <a:lnSpc>
                <a:spcPct val="90000"/>
              </a:lnSpc>
            </a:pPr>
            <a:r>
              <a:rPr lang="en-US" sz="2800"/>
              <a:t>How easy is it to get access into the market</a:t>
            </a:r>
            <a:endParaRPr lang="en-US" sz="2800">
              <a:solidFill>
                <a:srgbClr val="7F7F7F"/>
              </a:solidFill>
            </a:endParaRPr>
          </a:p>
          <a:p>
            <a:pPr lvl="1" eaLnBrk="1" hangingPunct="1">
              <a:lnSpc>
                <a:spcPct val="90000"/>
              </a:lnSpc>
            </a:pPr>
            <a:r>
              <a:rPr lang="en-US" sz="2400"/>
              <a:t>What will others do to keep you out?</a:t>
            </a:r>
            <a:endParaRPr lang="en-US" sz="2400">
              <a:solidFill>
                <a:srgbClr val="7F7F7F"/>
              </a:solidFill>
            </a:endParaRPr>
          </a:p>
          <a:p>
            <a:pPr lvl="1" eaLnBrk="1" hangingPunct="1">
              <a:lnSpc>
                <a:spcPct val="90000"/>
              </a:lnSpc>
            </a:pPr>
            <a:r>
              <a:rPr lang="en-US" sz="2400"/>
              <a:t>What percentage is accessible (not currently well served)</a:t>
            </a:r>
            <a:endParaRPr lang="en-US" sz="2400">
              <a:solidFill>
                <a:srgbClr val="7F7F7F"/>
              </a:solidFill>
            </a:endParaRPr>
          </a:p>
          <a:p>
            <a:pPr eaLnBrk="1" hangingPunct="1">
              <a:lnSpc>
                <a:spcPct val="90000"/>
              </a:lnSpc>
            </a:pPr>
            <a:r>
              <a:rPr lang="en-US" sz="2800"/>
              <a:t>How is the market accessed?</a:t>
            </a:r>
            <a:endParaRPr lang="en-US" sz="2800">
              <a:solidFill>
                <a:srgbClr val="7F7F7F"/>
              </a:solidFill>
            </a:endParaRPr>
          </a:p>
          <a:p>
            <a:pPr lvl="1" eaLnBrk="1" hangingPunct="1">
              <a:lnSpc>
                <a:spcPct val="90000"/>
              </a:lnSpc>
            </a:pPr>
            <a:r>
              <a:rPr lang="en-US" sz="2400"/>
              <a:t>Direct</a:t>
            </a:r>
            <a:endParaRPr lang="en-US" sz="2400">
              <a:solidFill>
                <a:srgbClr val="7F7F7F"/>
              </a:solidFill>
            </a:endParaRPr>
          </a:p>
          <a:p>
            <a:pPr lvl="1" eaLnBrk="1" hangingPunct="1">
              <a:lnSpc>
                <a:spcPct val="90000"/>
              </a:lnSpc>
            </a:pPr>
            <a:r>
              <a:rPr lang="en-US" sz="2400"/>
              <a:t>Distributors</a:t>
            </a:r>
            <a:endParaRPr lang="en-US" sz="2400">
              <a:solidFill>
                <a:srgbClr val="7F7F7F"/>
              </a:solidFill>
            </a:endParaRPr>
          </a:p>
          <a:p>
            <a:pPr lvl="1" eaLnBrk="1" hangingPunct="1">
              <a:lnSpc>
                <a:spcPct val="90000"/>
              </a:lnSpc>
            </a:pPr>
            <a:r>
              <a:rPr lang="en-US" sz="2400"/>
              <a:t>Retail</a:t>
            </a:r>
            <a:endParaRPr lang="en-US" sz="2400">
              <a:solidFill>
                <a:srgbClr val="7F7F7F"/>
              </a:solidFill>
            </a:endParaRPr>
          </a:p>
          <a:p>
            <a:pPr lvl="1" eaLnBrk="1" hangingPunct="1">
              <a:lnSpc>
                <a:spcPct val="90000"/>
              </a:lnSpc>
            </a:pPr>
            <a:r>
              <a:rPr lang="en-US" sz="2400"/>
              <a:t>Etc</a:t>
            </a:r>
            <a:endParaRPr lang="en-US" sz="2400">
              <a:solidFill>
                <a:srgbClr val="7F7F7F"/>
              </a:solidFill>
            </a:endParaRPr>
          </a:p>
          <a:p>
            <a:pPr eaLnBrk="1" hangingPunct="1">
              <a:lnSpc>
                <a:spcPct val="90000"/>
              </a:lnSpc>
            </a:pPr>
            <a:r>
              <a:rPr lang="en-US" sz="2800"/>
              <a:t>How is the market regulated?</a:t>
            </a:r>
          </a:p>
        </p:txBody>
      </p:sp>
      <p:sp>
        <p:nvSpPr>
          <p:cNvPr id="34819" name="Rectangle 2"/>
          <p:cNvSpPr>
            <a:spLocks noGrp="1" noChangeArrowheads="1"/>
          </p:cNvSpPr>
          <p:nvPr>
            <p:ph type="title"/>
          </p:nvPr>
        </p:nvSpPr>
        <p:spPr/>
        <p:txBody>
          <a:bodyPr/>
          <a:lstStyle/>
          <a:p>
            <a:pPr eaLnBrk="1" fontAlgn="auto" hangingPunct="1">
              <a:spcAft>
                <a:spcPts val="0"/>
              </a:spcAft>
              <a:defRPr/>
            </a:pPr>
            <a:r>
              <a:rPr lang="en-US" smtClean="0"/>
              <a:t>Market Access</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mover advantage?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89100" y="1327150"/>
            <a:ext cx="5765800" cy="4203700"/>
          </a:xfrm>
          <a:prstGeom prst="rect">
            <a:avLst/>
          </a:prstGeom>
        </p:spPr>
      </p:pic>
      <p:sp>
        <p:nvSpPr>
          <p:cNvPr id="5" name="TextBox 4"/>
          <p:cNvSpPr txBox="1"/>
          <p:nvPr/>
        </p:nvSpPr>
        <p:spPr>
          <a:xfrm>
            <a:off x="3034772" y="6415586"/>
            <a:ext cx="2860428" cy="369332"/>
          </a:xfrm>
          <a:prstGeom prst="rect">
            <a:avLst/>
          </a:prstGeom>
          <a:noFill/>
        </p:spPr>
        <p:txBody>
          <a:bodyPr wrap="none" rtlCol="0">
            <a:spAutoFit/>
          </a:bodyPr>
          <a:lstStyle/>
          <a:p>
            <a:r>
              <a:rPr lang="en-US" dirty="0" smtClean="0"/>
              <a:t>Courtesy of </a:t>
            </a:r>
            <a:r>
              <a:rPr lang="en-US" dirty="0" err="1" smtClean="0"/>
              <a:t>HikingArtist.com</a:t>
            </a:r>
            <a:endParaRPr lang="en-US" dirty="0"/>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Innovation value chain</a:t>
            </a:r>
            <a:endParaRPr lang="en-US" dirty="0"/>
          </a:p>
        </p:txBody>
      </p:sp>
      <p:sp>
        <p:nvSpPr>
          <p:cNvPr id="5" name="Text Placeholder 4"/>
          <p:cNvSpPr>
            <a:spLocks noGrp="1"/>
          </p:cNvSpPr>
          <p:nvPr>
            <p:ph type="body" idx="1"/>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Grp="1" noChangeAspect="1" noChangeArrowheads="1"/>
          </p:cNvPicPr>
          <p:nvPr>
            <p:ph idx="1"/>
          </p:nvPr>
        </p:nvPicPr>
        <p:blipFill>
          <a:blip r:embed="rId4"/>
          <a:srcRect/>
          <a:stretch>
            <a:fillRect/>
          </a:stretch>
        </p:blipFill>
        <p:spPr>
          <a:xfrm>
            <a:off x="1219200" y="1516063"/>
            <a:ext cx="6019800" cy="5064125"/>
          </a:xfrm>
          <a:noFill/>
        </p:spPr>
      </p:pic>
      <p:sp>
        <p:nvSpPr>
          <p:cNvPr id="41987" name="Footer Placeholder 4"/>
          <p:cNvSpPr>
            <a:spLocks noGrp="1"/>
          </p:cNvSpPr>
          <p:nvPr>
            <p:ph type="ftr" sz="quarter" idx="11"/>
          </p:nvPr>
        </p:nvSpPr>
        <p:spPr bwMode="auto">
          <a:noFill/>
          <a:ln>
            <a:miter lim="800000"/>
            <a:headEnd/>
            <a:tailEnd/>
          </a:ln>
        </p:spPr>
        <p:txBody>
          <a:bodyPr/>
          <a:lstStyle/>
          <a:p>
            <a:r>
              <a:rPr lang="en-US" smtClean="0"/>
              <a:t>© 2010 Solalta Advisors Ltd.</a:t>
            </a:r>
            <a:endParaRPr lang="en-US"/>
          </a:p>
        </p:txBody>
      </p:sp>
      <p:sp>
        <p:nvSpPr>
          <p:cNvPr id="36867" name="Rectangle 5"/>
          <p:cNvSpPr>
            <a:spLocks noGrp="1" noChangeArrowheads="1"/>
          </p:cNvSpPr>
          <p:nvPr>
            <p:ph type="title"/>
          </p:nvPr>
        </p:nvSpPr>
        <p:spPr/>
        <p:txBody>
          <a:bodyPr/>
          <a:lstStyle/>
          <a:p>
            <a:pPr eaLnBrk="1" fontAlgn="auto" hangingPunct="1">
              <a:spcAft>
                <a:spcPts val="0"/>
              </a:spcAft>
              <a:defRPr/>
            </a:pPr>
            <a:r>
              <a:rPr lang="en-US" smtClean="0"/>
              <a:t>Changing Markets</a:t>
            </a:r>
          </a:p>
        </p:txBody>
      </p:sp>
      <p:sp>
        <p:nvSpPr>
          <p:cNvPr id="41989" name="Text Box 7"/>
          <p:cNvSpPr txBox="1">
            <a:spLocks noChangeArrowheads="1"/>
          </p:cNvSpPr>
          <p:nvPr/>
        </p:nvSpPr>
        <p:spPr bwMode="auto">
          <a:xfrm>
            <a:off x="228600" y="6553200"/>
            <a:ext cx="84582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http://news.bbc.co.uk/2/shared/spl/hi/guides/456900/456998/html/default.stm</a:t>
            </a:r>
          </a:p>
        </p:txBody>
      </p:sp>
      <p:sp>
        <p:nvSpPr>
          <p:cNvPr id="41990" name="Text Box 8"/>
          <p:cNvSpPr txBox="1">
            <a:spLocks noChangeArrowheads="1"/>
          </p:cNvSpPr>
          <p:nvPr/>
        </p:nvSpPr>
        <p:spPr bwMode="auto">
          <a:xfrm>
            <a:off x="3200400" y="5105400"/>
            <a:ext cx="3689350" cy="366713"/>
          </a:xfrm>
          <a:prstGeom prst="rect">
            <a:avLst/>
          </a:prstGeom>
          <a:noFill/>
          <a:ln w="9525">
            <a:noFill/>
            <a:miter lim="800000"/>
            <a:headEnd/>
            <a:tailEnd/>
          </a:ln>
        </p:spPr>
        <p:txBody>
          <a:bodyPr wrap="none">
            <a:prstTxWarp prst="textNoShape">
              <a:avLst/>
            </a:prstTxWarp>
            <a:spAutoFit/>
          </a:bodyPr>
          <a:lstStyle/>
          <a:p>
            <a:r>
              <a:rPr lang="en-US"/>
              <a:t>9 of 10 live in the developing world</a:t>
            </a:r>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Grp="1" noChangeArrowheads="1"/>
          </p:cNvSpPr>
          <p:nvPr>
            <p:ph idx="1"/>
          </p:nvPr>
        </p:nvSpPr>
        <p:spPr/>
        <p:txBody>
          <a:bodyPr>
            <a:normAutofit/>
          </a:bodyPr>
          <a:lstStyle/>
          <a:p>
            <a:pPr eaLnBrk="1" hangingPunct="1">
              <a:lnSpc>
                <a:spcPct val="90000"/>
              </a:lnSpc>
            </a:pPr>
            <a:r>
              <a:rPr lang="en-US" sz="2800"/>
              <a:t>What is the probable technical solution that will yield a product to meet marketplace requirements?</a:t>
            </a:r>
            <a:endParaRPr lang="en-US" sz="2800">
              <a:solidFill>
                <a:srgbClr val="7F7F7F"/>
              </a:solidFill>
            </a:endParaRPr>
          </a:p>
          <a:p>
            <a:pPr eaLnBrk="1" hangingPunct="1">
              <a:lnSpc>
                <a:spcPct val="90000"/>
              </a:lnSpc>
            </a:pPr>
            <a:r>
              <a:rPr lang="en-US" sz="2800"/>
              <a:t>What is involved in arriving at the technical solution? Is invention required? Is application of fairly well known technology required?</a:t>
            </a:r>
            <a:endParaRPr lang="en-US" sz="2800">
              <a:solidFill>
                <a:srgbClr val="7F7F7F"/>
              </a:solidFill>
            </a:endParaRPr>
          </a:p>
          <a:p>
            <a:pPr eaLnBrk="1" hangingPunct="1">
              <a:lnSpc>
                <a:spcPct val="90000"/>
              </a:lnSpc>
            </a:pPr>
            <a:r>
              <a:rPr lang="en-US" sz="2800"/>
              <a:t>What are the technical risks and potential roadblocks? How will they be dealt with? Can parallel alternative strategies be pursued?</a:t>
            </a:r>
          </a:p>
        </p:txBody>
      </p:sp>
      <p:sp>
        <p:nvSpPr>
          <p:cNvPr id="39939" name="Rectangle 2"/>
          <p:cNvSpPr>
            <a:spLocks noGrp="1" noChangeArrowheads="1"/>
          </p:cNvSpPr>
          <p:nvPr>
            <p:ph type="title"/>
          </p:nvPr>
        </p:nvSpPr>
        <p:spPr/>
        <p:txBody>
          <a:bodyPr>
            <a:normAutofit/>
          </a:bodyPr>
          <a:lstStyle/>
          <a:p>
            <a:pPr eaLnBrk="1" fontAlgn="auto" hangingPunct="1">
              <a:spcAft>
                <a:spcPts val="0"/>
              </a:spcAft>
              <a:defRPr/>
            </a:pPr>
            <a:r>
              <a:rPr lang="en-US" smtClean="0"/>
              <a:t>Detailed Technical Investigation:</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p:txBody>
          <a:bodyPr/>
          <a:lstStyle/>
          <a:p>
            <a:pPr eaLnBrk="1" hangingPunct="1">
              <a:lnSpc>
                <a:spcPct val="90000"/>
              </a:lnSpc>
            </a:pPr>
            <a:r>
              <a:rPr lang="en-US" sz="2400"/>
              <a:t>What are the key steps in getting to a prototype product? How long will each step take and how much will it cost? What are the personnel requirements?</a:t>
            </a:r>
            <a:endParaRPr lang="en-US" sz="2400">
              <a:solidFill>
                <a:srgbClr val="7F7F7F"/>
              </a:solidFill>
            </a:endParaRPr>
          </a:p>
          <a:p>
            <a:pPr eaLnBrk="1" hangingPunct="1">
              <a:lnSpc>
                <a:spcPct val="90000"/>
              </a:lnSpc>
            </a:pPr>
            <a:r>
              <a:rPr lang="en-US" sz="2400"/>
              <a:t>What legal, patent, regulatory and safety issues must be dealt with?</a:t>
            </a:r>
            <a:endParaRPr lang="en-US" sz="2400">
              <a:solidFill>
                <a:srgbClr val="7F7F7F"/>
              </a:solidFill>
            </a:endParaRPr>
          </a:p>
          <a:p>
            <a:pPr eaLnBrk="1" hangingPunct="1">
              <a:lnSpc>
                <a:spcPct val="90000"/>
              </a:lnSpc>
            </a:pPr>
            <a:r>
              <a:rPr lang="en-US" sz="2400"/>
              <a:t>How might the product be manufactured? Are new facilities required or can it be outsourced? What would production volume be? What are the capital costs?</a:t>
            </a:r>
            <a:endParaRPr lang="en-US" sz="2400">
              <a:solidFill>
                <a:srgbClr val="7F7F7F"/>
              </a:solidFill>
            </a:endParaRPr>
          </a:p>
          <a:p>
            <a:pPr eaLnBrk="1" hangingPunct="1">
              <a:lnSpc>
                <a:spcPct val="90000"/>
              </a:lnSpc>
            </a:pPr>
            <a:r>
              <a:rPr lang="en-US" sz="2400"/>
              <a:t>What is the cost per unit of manufacture for producing the product?</a:t>
            </a:r>
          </a:p>
        </p:txBody>
      </p:sp>
      <p:sp>
        <p:nvSpPr>
          <p:cNvPr id="40963" name="Rectangle 2"/>
          <p:cNvSpPr>
            <a:spLocks noGrp="1" noChangeArrowheads="1"/>
          </p:cNvSpPr>
          <p:nvPr>
            <p:ph type="title"/>
          </p:nvPr>
        </p:nvSpPr>
        <p:spPr/>
        <p:txBody>
          <a:bodyPr/>
          <a:lstStyle/>
          <a:p>
            <a:pPr eaLnBrk="1" fontAlgn="auto" hangingPunct="1">
              <a:spcAft>
                <a:spcPts val="0"/>
              </a:spcAft>
              <a:defRPr/>
            </a:pPr>
            <a:r>
              <a:rPr lang="en-US" smtClean="0"/>
              <a:t>Feasibility</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p:txBody>
          <a:bodyPr/>
          <a:lstStyle/>
          <a:p>
            <a:pPr eaLnBrk="1" hangingPunct="1"/>
            <a:r>
              <a:rPr lang="en-US"/>
              <a:t>Assumptions in previous analysis</a:t>
            </a:r>
            <a:endParaRPr lang="en-US">
              <a:solidFill>
                <a:srgbClr val="7F7F7F"/>
              </a:solidFill>
            </a:endParaRPr>
          </a:p>
          <a:p>
            <a:pPr lvl="1" eaLnBrk="1" hangingPunct="1"/>
            <a:r>
              <a:rPr lang="en-US"/>
              <a:t>Customer understands and is able to articulate needs and wants</a:t>
            </a:r>
            <a:endParaRPr lang="en-US">
              <a:solidFill>
                <a:srgbClr val="7F7F7F"/>
              </a:solidFill>
            </a:endParaRPr>
          </a:p>
          <a:p>
            <a:pPr lvl="1" eaLnBrk="1" hangingPunct="1"/>
            <a:r>
              <a:rPr lang="en-US"/>
              <a:t>You interpret the needs and wants correctly into product specs</a:t>
            </a:r>
          </a:p>
        </p:txBody>
      </p:sp>
      <p:sp>
        <p:nvSpPr>
          <p:cNvPr id="41987" name="Rectangle 2"/>
          <p:cNvSpPr>
            <a:spLocks noGrp="1" noChangeArrowheads="1"/>
          </p:cNvSpPr>
          <p:nvPr>
            <p:ph type="title"/>
          </p:nvPr>
        </p:nvSpPr>
        <p:spPr/>
        <p:txBody>
          <a:bodyPr/>
          <a:lstStyle/>
          <a:p>
            <a:pPr eaLnBrk="1" fontAlgn="auto" hangingPunct="1">
              <a:spcAft>
                <a:spcPts val="0"/>
              </a:spcAft>
              <a:defRPr/>
            </a:pPr>
            <a:r>
              <a:rPr lang="en-US" smtClean="0"/>
              <a:t>Concept Testing</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p:txBody>
          <a:bodyPr/>
          <a:lstStyle/>
          <a:p>
            <a:pPr eaLnBrk="1" hangingPunct="1">
              <a:lnSpc>
                <a:spcPct val="80000"/>
              </a:lnSpc>
            </a:pPr>
            <a:r>
              <a:rPr lang="en-US" sz="2800"/>
              <a:t>Customers don’t know what they want until they see it</a:t>
            </a:r>
            <a:endParaRPr lang="en-US" sz="2800">
              <a:solidFill>
                <a:srgbClr val="7F7F7F"/>
              </a:solidFill>
            </a:endParaRPr>
          </a:p>
          <a:p>
            <a:pPr eaLnBrk="1" hangingPunct="1">
              <a:lnSpc>
                <a:spcPct val="80000"/>
              </a:lnSpc>
            </a:pPr>
            <a:r>
              <a:rPr lang="en-US" sz="2800"/>
              <a:t>What is it?</a:t>
            </a:r>
            <a:endParaRPr lang="en-US" sz="2800">
              <a:solidFill>
                <a:srgbClr val="7F7F7F"/>
              </a:solidFill>
            </a:endParaRPr>
          </a:p>
          <a:p>
            <a:pPr lvl="1" eaLnBrk="1" hangingPunct="1">
              <a:lnSpc>
                <a:spcPct val="80000"/>
              </a:lnSpc>
            </a:pPr>
            <a:r>
              <a:rPr lang="en-US" sz="2400"/>
              <a:t>Model</a:t>
            </a:r>
            <a:endParaRPr lang="en-US" sz="2400">
              <a:solidFill>
                <a:srgbClr val="7F7F7F"/>
              </a:solidFill>
            </a:endParaRPr>
          </a:p>
          <a:p>
            <a:pPr lvl="1" eaLnBrk="1" hangingPunct="1">
              <a:lnSpc>
                <a:spcPct val="80000"/>
              </a:lnSpc>
            </a:pPr>
            <a:r>
              <a:rPr lang="en-US" sz="2400"/>
              <a:t>Drawings</a:t>
            </a:r>
            <a:endParaRPr lang="en-US" sz="2400">
              <a:solidFill>
                <a:srgbClr val="7F7F7F"/>
              </a:solidFill>
            </a:endParaRPr>
          </a:p>
          <a:p>
            <a:pPr lvl="1" eaLnBrk="1" hangingPunct="1">
              <a:lnSpc>
                <a:spcPct val="80000"/>
              </a:lnSpc>
            </a:pPr>
            <a:r>
              <a:rPr lang="en-US" sz="2400"/>
              <a:t>Storyboard</a:t>
            </a:r>
            <a:endParaRPr lang="en-US" sz="2400">
              <a:solidFill>
                <a:srgbClr val="7F7F7F"/>
              </a:solidFill>
            </a:endParaRPr>
          </a:p>
          <a:p>
            <a:pPr lvl="1" eaLnBrk="1" hangingPunct="1">
              <a:lnSpc>
                <a:spcPct val="80000"/>
              </a:lnSpc>
            </a:pPr>
            <a:r>
              <a:rPr lang="en-US" sz="2400"/>
              <a:t>Spec sheet</a:t>
            </a:r>
            <a:endParaRPr lang="en-US" sz="2400">
              <a:solidFill>
                <a:srgbClr val="7F7F7F"/>
              </a:solidFill>
            </a:endParaRPr>
          </a:p>
          <a:p>
            <a:pPr lvl="1" eaLnBrk="1" hangingPunct="1">
              <a:lnSpc>
                <a:spcPct val="80000"/>
              </a:lnSpc>
            </a:pPr>
            <a:r>
              <a:rPr lang="en-US" sz="2400"/>
              <a:t>Brochure mockup</a:t>
            </a:r>
            <a:endParaRPr lang="en-US" sz="2400">
              <a:solidFill>
                <a:srgbClr val="7F7F7F"/>
              </a:solidFill>
            </a:endParaRPr>
          </a:p>
          <a:p>
            <a:pPr lvl="1" eaLnBrk="1" hangingPunct="1">
              <a:lnSpc>
                <a:spcPct val="80000"/>
              </a:lnSpc>
            </a:pPr>
            <a:r>
              <a:rPr lang="en-US" sz="2400"/>
              <a:t>Virtual prototype</a:t>
            </a:r>
            <a:endParaRPr lang="en-US" sz="2400">
              <a:solidFill>
                <a:srgbClr val="7F7F7F"/>
              </a:solidFill>
            </a:endParaRPr>
          </a:p>
          <a:p>
            <a:pPr lvl="1" eaLnBrk="1" hangingPunct="1">
              <a:lnSpc>
                <a:spcPct val="80000"/>
              </a:lnSpc>
            </a:pPr>
            <a:r>
              <a:rPr lang="en-US" sz="2400"/>
              <a:t>Etc</a:t>
            </a:r>
          </a:p>
        </p:txBody>
      </p:sp>
      <p:sp>
        <p:nvSpPr>
          <p:cNvPr id="47107" name="Footer Placeholder 4"/>
          <p:cNvSpPr>
            <a:spLocks noGrp="1"/>
          </p:cNvSpPr>
          <p:nvPr>
            <p:ph type="ftr" sz="quarter" idx="11"/>
          </p:nvPr>
        </p:nvSpPr>
        <p:spPr bwMode="auto">
          <a:noFill/>
          <a:ln>
            <a:miter lim="800000"/>
            <a:headEnd/>
            <a:tailEnd/>
          </a:ln>
        </p:spPr>
        <p:txBody>
          <a:bodyPr/>
          <a:lstStyle/>
          <a:p>
            <a:r>
              <a:rPr lang="en-US" smtClean="0"/>
              <a:t>© 2010 Solalta Advisors Ltd.</a:t>
            </a:r>
            <a:endParaRPr lang="en-US"/>
          </a:p>
        </p:txBody>
      </p:sp>
      <p:sp>
        <p:nvSpPr>
          <p:cNvPr id="43011" name="Rectangle 2"/>
          <p:cNvSpPr>
            <a:spLocks noGrp="1" noChangeArrowheads="1"/>
          </p:cNvSpPr>
          <p:nvPr>
            <p:ph type="title"/>
          </p:nvPr>
        </p:nvSpPr>
        <p:spPr/>
        <p:txBody>
          <a:bodyPr/>
          <a:lstStyle/>
          <a:p>
            <a:pPr eaLnBrk="1" fontAlgn="auto" hangingPunct="1">
              <a:spcAft>
                <a:spcPts val="0"/>
              </a:spcAft>
              <a:defRPr/>
            </a:pPr>
            <a:r>
              <a:rPr lang="en-US" smtClean="0"/>
              <a:t>Concept Testing</a:t>
            </a: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p:txBody>
          <a:bodyPr/>
          <a:lstStyle/>
          <a:p>
            <a:pPr eaLnBrk="1" hangingPunct="1"/>
            <a:r>
              <a:rPr lang="en-US" dirty="0"/>
              <a:t>Once the market studies, user need-and-wants, competitive analysis, concept </a:t>
            </a:r>
            <a:r>
              <a:rPr lang="en-US" dirty="0" smtClean="0"/>
              <a:t>testing, feasibility </a:t>
            </a:r>
            <a:r>
              <a:rPr lang="en-US" dirty="0"/>
              <a:t>and the product definition is worked out, a financial analysis must be done.</a:t>
            </a:r>
            <a:endParaRPr lang="en-US" dirty="0">
              <a:solidFill>
                <a:srgbClr val="7F7F7F"/>
              </a:solidFill>
            </a:endParaRPr>
          </a:p>
          <a:p>
            <a:pPr lvl="1" eaLnBrk="1" hangingPunct="1"/>
            <a:r>
              <a:rPr lang="en-US" dirty="0"/>
              <a:t>At this point it should be possible to make reasonable estimates of many of the inputs necessary for financial analysis:</a:t>
            </a:r>
          </a:p>
        </p:txBody>
      </p:sp>
      <p:sp>
        <p:nvSpPr>
          <p:cNvPr id="45059" name="Rectangle 2"/>
          <p:cNvSpPr>
            <a:spLocks noGrp="1" noChangeArrowheads="1"/>
          </p:cNvSpPr>
          <p:nvPr>
            <p:ph type="title"/>
          </p:nvPr>
        </p:nvSpPr>
        <p:spPr/>
        <p:txBody>
          <a:bodyPr>
            <a:normAutofit/>
          </a:bodyPr>
          <a:lstStyle/>
          <a:p>
            <a:pPr eaLnBrk="1" fontAlgn="auto" hangingPunct="1">
              <a:spcAft>
                <a:spcPts val="0"/>
              </a:spcAft>
              <a:defRPr/>
            </a:pPr>
            <a:r>
              <a:rPr lang="en-US" smtClean="0"/>
              <a:t>Business and Financial Analysis:</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4"/>
          <p:cNvSpPr txBox="1">
            <a:spLocks noChangeArrowheads="1"/>
          </p:cNvSpPr>
          <p:nvPr/>
        </p:nvSpPr>
        <p:spPr bwMode="auto">
          <a:xfrm>
            <a:off x="669925" y="6284913"/>
            <a:ext cx="5264150" cy="366712"/>
          </a:xfrm>
          <a:prstGeom prst="rect">
            <a:avLst/>
          </a:prstGeom>
          <a:noFill/>
          <a:ln w="9525">
            <a:noFill/>
            <a:miter lim="800000"/>
            <a:headEnd/>
            <a:tailEnd/>
          </a:ln>
        </p:spPr>
        <p:txBody>
          <a:bodyPr wrap="none">
            <a:prstTxWarp prst="textNoShape">
              <a:avLst/>
            </a:prstTxWarp>
            <a:spAutoFit/>
          </a:bodyPr>
          <a:lstStyle/>
          <a:p>
            <a:r>
              <a:rPr lang="en-US" dirty="0"/>
              <a:t>From Cooper, R.G. 2001Winning at New Products</a:t>
            </a:r>
          </a:p>
        </p:txBody>
      </p:sp>
      <p:pic>
        <p:nvPicPr>
          <p:cNvPr id="50178" name="Picture 3" descr="sesion3002"/>
          <p:cNvPicPr>
            <a:picLocks noGrp="1" noChangeAspect="1" noChangeArrowheads="1"/>
          </p:cNvPicPr>
          <p:nvPr>
            <p:ph idx="1"/>
          </p:nvPr>
        </p:nvPicPr>
        <p:blipFill>
          <a:blip r:embed="rId4"/>
          <a:srcRect/>
          <a:stretch>
            <a:fillRect/>
          </a:stretch>
        </p:blipFill>
        <p:spPr>
          <a:xfrm>
            <a:off x="304800" y="304800"/>
            <a:ext cx="8610600" cy="5964238"/>
          </a:xfrm>
          <a:noFill/>
        </p:spPr>
      </p:pic>
      <p:sp>
        <p:nvSpPr>
          <p:cNvPr id="46083" name="Rectangle 2"/>
          <p:cNvSpPr>
            <a:spLocks noGrp="1" noChangeArrowheads="1"/>
          </p:cNvSpPr>
          <p:nvPr>
            <p:ph type="title"/>
          </p:nvPr>
        </p:nvSpPr>
        <p:spPr/>
        <p:txBody>
          <a:bodyPr/>
          <a:lstStyle/>
          <a:p>
            <a:pPr eaLnBrk="1" fontAlgn="auto" hangingPunct="1">
              <a:spcAft>
                <a:spcPts val="0"/>
              </a:spcAft>
              <a:defRPr/>
            </a:pPr>
            <a:endParaRPr lang="en-US" smtClean="0"/>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p:txBody>
          <a:bodyPr/>
          <a:lstStyle/>
          <a:p>
            <a:pPr eaLnBrk="1" hangingPunct="1"/>
            <a:r>
              <a:rPr lang="en-US"/>
              <a:t>At what point will you walk away?</a:t>
            </a:r>
            <a:endParaRPr lang="en-US">
              <a:solidFill>
                <a:srgbClr val="7F7F7F"/>
              </a:solidFill>
            </a:endParaRPr>
          </a:p>
          <a:p>
            <a:pPr eaLnBrk="1" hangingPunct="1"/>
            <a:r>
              <a:rPr lang="en-US"/>
              <a:t>What is the tipping point?</a:t>
            </a:r>
          </a:p>
        </p:txBody>
      </p:sp>
      <p:sp>
        <p:nvSpPr>
          <p:cNvPr id="8195" name="Rectangle 2"/>
          <p:cNvSpPr>
            <a:spLocks noGrp="1" noChangeArrowheads="1"/>
          </p:cNvSpPr>
          <p:nvPr>
            <p:ph type="title"/>
          </p:nvPr>
        </p:nvSpPr>
        <p:spPr/>
        <p:txBody>
          <a:bodyPr/>
          <a:lstStyle/>
          <a:p>
            <a:pPr eaLnBrk="1" fontAlgn="auto" hangingPunct="1">
              <a:spcAft>
                <a:spcPts val="0"/>
              </a:spcAft>
              <a:defRPr/>
            </a:pPr>
            <a:r>
              <a:rPr lang="en-US" smtClean="0"/>
              <a:t>Go No-Go decision points</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fontScale="90000"/>
          </a:bodyPr>
          <a:lstStyle/>
          <a:p>
            <a:pPr eaLnBrk="1" hangingPunct="1"/>
            <a:r>
              <a:rPr lang="en-US" sz="4000" b="1"/>
              <a:t>Challenges associated with Technology Commercialization:</a:t>
            </a:r>
          </a:p>
        </p:txBody>
      </p:sp>
      <p:sp>
        <p:nvSpPr>
          <p:cNvPr id="4100" name="Rectangle 3"/>
          <p:cNvSpPr>
            <a:spLocks noGrp="1" noChangeArrowheads="1"/>
          </p:cNvSpPr>
          <p:nvPr>
            <p:ph type="body" idx="1"/>
          </p:nvPr>
        </p:nvSpPr>
        <p:spPr/>
        <p:txBody>
          <a:bodyPr/>
          <a:lstStyle/>
          <a:p>
            <a:pPr eaLnBrk="1" hangingPunct="1"/>
            <a:r>
              <a:rPr lang="en-US" b="1"/>
              <a:t>Idea Generation</a:t>
            </a:r>
          </a:p>
          <a:p>
            <a:pPr eaLnBrk="1" hangingPunct="1"/>
            <a:r>
              <a:rPr lang="en-US" b="1"/>
              <a:t>Market Knowledge</a:t>
            </a:r>
          </a:p>
          <a:p>
            <a:pPr eaLnBrk="1" hangingPunct="1"/>
            <a:r>
              <a:rPr lang="en-US" b="1"/>
              <a:t>Competitor Knowledge</a:t>
            </a:r>
          </a:p>
          <a:p>
            <a:pPr eaLnBrk="1" hangingPunct="1"/>
            <a:r>
              <a:rPr lang="en-US" b="1"/>
              <a:t>Financing</a:t>
            </a:r>
          </a:p>
          <a:p>
            <a:pPr eaLnBrk="1" hangingPunct="1"/>
            <a:r>
              <a:rPr lang="en-US" b="1"/>
              <a:t>Transition through Development</a:t>
            </a:r>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title"/>
          </p:nvPr>
        </p:nvSpPr>
        <p:spPr/>
        <p:txBody>
          <a:bodyPr/>
          <a:lstStyle/>
          <a:p>
            <a:pPr eaLnBrk="1" hangingPunct="1"/>
            <a:r>
              <a:rPr lang="en-US"/>
              <a:t>Commercialization Challenges</a:t>
            </a:r>
          </a:p>
        </p:txBody>
      </p:sp>
      <p:pic>
        <p:nvPicPr>
          <p:cNvPr id="7172" name="Picture 4" descr="causes of product failure"/>
          <p:cNvPicPr>
            <a:picLocks noGrp="1" noChangeAspect="1" noChangeArrowheads="1"/>
          </p:cNvPicPr>
          <p:nvPr>
            <p:ph idx="1"/>
          </p:nvPr>
        </p:nvPicPr>
        <p:blipFill>
          <a:blip r:embed="rId2"/>
          <a:srcRect t="6009"/>
          <a:stretch>
            <a:fillRect/>
          </a:stretch>
        </p:blipFill>
        <p:spPr>
          <a:xfrm>
            <a:off x="990600" y="1447800"/>
            <a:ext cx="7151688" cy="4816475"/>
          </a:xfrm>
          <a:noFill/>
        </p:spPr>
      </p:pic>
      <p:sp>
        <p:nvSpPr>
          <p:cNvPr id="7173" name="Text Box 7"/>
          <p:cNvSpPr txBox="1">
            <a:spLocks noChangeArrowheads="1"/>
          </p:cNvSpPr>
          <p:nvPr/>
        </p:nvSpPr>
        <p:spPr bwMode="auto">
          <a:xfrm>
            <a:off x="288925" y="6335713"/>
            <a:ext cx="3663950" cy="304800"/>
          </a:xfrm>
          <a:prstGeom prst="rect">
            <a:avLst/>
          </a:prstGeom>
          <a:noFill/>
          <a:ln w="9525">
            <a:noFill/>
            <a:miter lim="800000"/>
            <a:headEnd/>
            <a:tailEnd/>
          </a:ln>
        </p:spPr>
        <p:txBody>
          <a:bodyPr wrap="none">
            <a:prstTxWarp prst="textNoShape">
              <a:avLst/>
            </a:prstTxWarp>
            <a:spAutoFit/>
          </a:bodyPr>
          <a:lstStyle/>
          <a:p>
            <a:r>
              <a:rPr lang="en-US" sz="1400"/>
              <a:t>Cooper, R.G. 2001Winning at New Products</a:t>
            </a:r>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nnovation.png"/>
          <p:cNvPicPr>
            <a:picLocks noGrp="1" noChangeAspect="1"/>
          </p:cNvPicPr>
          <p:nvPr>
            <p:ph idx="1"/>
          </p:nvPr>
        </p:nvPicPr>
        <p:blipFill>
          <a:blip r:embed="rId2"/>
          <a:srcRect l="-18187" r="-18187"/>
          <a:stretch>
            <a:fillRect/>
          </a:stretch>
        </p:blipFill>
        <p:spPr>
          <a:xfrm>
            <a:off x="-939963" y="882589"/>
            <a:ext cx="10931601" cy="6011959"/>
          </a:xfrm>
        </p:spPr>
      </p:pic>
      <p:sp>
        <p:nvSpPr>
          <p:cNvPr id="4" name="Title 3"/>
          <p:cNvSpPr>
            <a:spLocks noGrp="1"/>
          </p:cNvSpPr>
          <p:nvPr>
            <p:ph type="title"/>
          </p:nvPr>
        </p:nvSpPr>
        <p:spPr/>
        <p:txBody>
          <a:bodyPr>
            <a:normAutofit/>
          </a:bodyPr>
          <a:lstStyle/>
          <a:p>
            <a:r>
              <a:rPr lang="en-US" dirty="0" smtClean="0"/>
              <a:t>What is Innovation? </a:t>
            </a:r>
            <a:endParaRPr lang="en-US" dirty="0"/>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p>
            <a:r>
              <a:rPr lang="en-US" smtClean="0">
                <a:ea typeface="Arial" charset="0"/>
                <a:sym typeface="Symbol" charset="2"/>
              </a:rPr>
              <a:t>© 2010 Solalta Advisors Ltd.</a:t>
            </a:r>
            <a:endParaRPr lang="en-US">
              <a:ea typeface="Arial" charset="0"/>
              <a:sym typeface="Symbol" charset="2"/>
            </a:endParaRPr>
          </a:p>
        </p:txBody>
      </p:sp>
      <p:sp>
        <p:nvSpPr>
          <p:cNvPr id="26627" name="Rectangle 2"/>
          <p:cNvSpPr>
            <a:spLocks noGrp="1" noChangeArrowheads="1"/>
          </p:cNvSpPr>
          <p:nvPr>
            <p:ph type="title"/>
          </p:nvPr>
        </p:nvSpPr>
        <p:spPr/>
        <p:txBody>
          <a:bodyPr/>
          <a:lstStyle/>
          <a:p>
            <a:pPr eaLnBrk="1" hangingPunct="1"/>
            <a:endParaRPr lang="en-US"/>
          </a:p>
        </p:txBody>
      </p:sp>
      <p:sp>
        <p:nvSpPr>
          <p:cNvPr id="26628" name="Rectangle 3"/>
          <p:cNvSpPr>
            <a:spLocks noGrp="1" noChangeArrowheads="1"/>
          </p:cNvSpPr>
          <p:nvPr>
            <p:ph type="body" idx="1"/>
          </p:nvPr>
        </p:nvSpPr>
        <p:spPr/>
        <p:txBody>
          <a:bodyPr/>
          <a:lstStyle/>
          <a:p>
            <a:pPr marL="0" indent="0" algn="ctr" eaLnBrk="1" hangingPunct="1">
              <a:buFontTx/>
              <a:buNone/>
            </a:pPr>
            <a:r>
              <a:rPr lang="en-US"/>
              <a:t>Thomas Edison failed hundreds of time in his attempts to invent a light bulb. When asked how he felt about the failures, he replied that he had not failed; he had discovered hundreds of things that did not work.</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7" descr="Scan10013.JPG"/>
          <p:cNvPicPr>
            <a:picLocks noGrp="1" noChangeAspect="1"/>
          </p:cNvPicPr>
          <p:nvPr>
            <p:ph idx="1"/>
          </p:nvPr>
        </p:nvPicPr>
        <p:blipFill>
          <a:blip r:embed="rId4">
            <a:lum contrast="20000"/>
          </a:blip>
          <a:srcRect l="30809" t="9953" r="6631" b="62128"/>
          <a:stretch>
            <a:fillRect/>
          </a:stretch>
        </p:blipFill>
        <p:spPr>
          <a:xfrm rot="21540000">
            <a:off x="598488" y="1511300"/>
            <a:ext cx="7548562" cy="4356100"/>
          </a:xfrm>
        </p:spPr>
      </p:pic>
      <p:sp>
        <p:nvSpPr>
          <p:cNvPr id="11266" name="Title 5"/>
          <p:cNvSpPr>
            <a:spLocks noGrp="1"/>
          </p:cNvSpPr>
          <p:nvPr>
            <p:ph type="title"/>
          </p:nvPr>
        </p:nvSpPr>
        <p:spPr/>
        <p:txBody>
          <a:bodyPr/>
          <a:lstStyle/>
          <a:p>
            <a:pPr eaLnBrk="1" fontAlgn="auto" hangingPunct="1">
              <a:spcAft>
                <a:spcPts val="0"/>
              </a:spcAft>
              <a:defRPr/>
            </a:pPr>
            <a:endParaRPr lang="en-US" smtClean="0"/>
          </a:p>
        </p:txBody>
      </p:sp>
      <p:sp>
        <p:nvSpPr>
          <p:cNvPr id="5" name="Footer Placeholder 4"/>
          <p:cNvSpPr>
            <a:spLocks noGrp="1"/>
          </p:cNvSpPr>
          <p:nvPr>
            <p:ph type="ftr" sz="quarter" idx="11"/>
          </p:nvPr>
        </p:nvSpPr>
        <p:spPr/>
        <p:txBody>
          <a:bodyPr/>
          <a:lstStyle/>
          <a:p>
            <a:r>
              <a:rPr lang="en-US" smtClean="0"/>
              <a:t>© 2010 Solalta Advisors Ltd.</a:t>
            </a:r>
            <a:endParaRPr lang="en-US"/>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Text Placeholder 4"/>
          <p:cNvSpPr>
            <a:spLocks noGrp="1"/>
          </p:cNvSpPr>
          <p:nvPr>
            <p:ph type="body" idx="1"/>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Many forms of innovation and ways to get there</a:t>
            </a:r>
          </a:p>
          <a:p>
            <a:r>
              <a:rPr lang="en-US" dirty="0" smtClean="0"/>
              <a:t>Need to figure out what’s right for your situation</a:t>
            </a:r>
          </a:p>
          <a:p>
            <a:r>
              <a:rPr lang="en-US" dirty="0" smtClean="0"/>
              <a:t>Selecting and developing the idea is much more work than coming up </a:t>
            </a:r>
            <a:r>
              <a:rPr lang="en-US" smtClean="0"/>
              <a:t>with it</a:t>
            </a:r>
            <a:endParaRPr lang="en-US"/>
          </a:p>
        </p:txBody>
      </p:sp>
      <p:sp>
        <p:nvSpPr>
          <p:cNvPr id="6" name="Footer Placeholder 5"/>
          <p:cNvSpPr>
            <a:spLocks noGrp="1"/>
          </p:cNvSpPr>
          <p:nvPr>
            <p:ph type="ftr" sz="quarter" idx="11"/>
          </p:nvPr>
        </p:nvSpPr>
        <p:spPr/>
        <p:txBody>
          <a:bodyPr/>
          <a:lstStyle/>
          <a:p>
            <a:r>
              <a:rPr lang="en-US" smtClean="0"/>
              <a:t>© 2010 Solalta Advisors Ltd.</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41350" y="274638"/>
            <a:ext cx="7861300" cy="6286500"/>
          </a:xfrm>
          <a:prstGeom prst="rect">
            <a:avLst/>
          </a:prstGeom>
        </p:spPr>
      </p:pic>
      <p:sp>
        <p:nvSpPr>
          <p:cNvPr id="5" name="Footer Placeholder 4"/>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value chain</a:t>
            </a:r>
            <a:endParaRPr lang="en-US" dirty="0"/>
          </a:p>
        </p:txBody>
      </p:sp>
      <p:pic>
        <p:nvPicPr>
          <p:cNvPr id="4" name="Content Placeholder 3" descr="Innovation value chain.png"/>
          <p:cNvPicPr>
            <a:picLocks noGrp="1" noChangeAspect="1"/>
          </p:cNvPicPr>
          <p:nvPr>
            <p:ph idx="1"/>
          </p:nvPr>
        </p:nvPicPr>
        <p:blipFill>
          <a:blip r:embed="rId2"/>
          <a:srcRect t="-3549" b="-3549"/>
          <a:stretch>
            <a:fillRect/>
          </a:stretch>
        </p:blipFill>
        <p:spPr/>
      </p:pic>
      <p:sp>
        <p:nvSpPr>
          <p:cNvPr id="5" name="Footer Placeholder 4"/>
          <p:cNvSpPr>
            <a:spLocks noGrp="1"/>
          </p:cNvSpPr>
          <p:nvPr>
            <p:ph type="ftr" sz="quarter" idx="11"/>
          </p:nvPr>
        </p:nvSpPr>
        <p:spPr/>
        <p:txBody>
          <a:bodyPr/>
          <a:lstStyle/>
          <a:p>
            <a:r>
              <a:rPr lang="en-US" smtClean="0"/>
              <a:t>© 2010 Solalta Advisors Ltd.</a:t>
            </a: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LAPSEDTIME" val="22.5"/>
  <p:tag name="AUDIO_ID" val="353"/>
</p:tagLst>
</file>

<file path=ppt/tags/tag10.xml><?xml version="1.0" encoding="utf-8"?>
<p:tagLst xmlns:a="http://schemas.openxmlformats.org/drawingml/2006/main" xmlns:r="http://schemas.openxmlformats.org/officeDocument/2006/relationships" xmlns:p="http://schemas.openxmlformats.org/presentationml/2006/main">
  <p:tag name="ELAPSEDTIME" val="89.062"/>
  <p:tag name="AUDIO_ID" val="324"/>
</p:tagLst>
</file>

<file path=ppt/tags/tag11.xml><?xml version="1.0" encoding="utf-8"?>
<p:tagLst xmlns:a="http://schemas.openxmlformats.org/drawingml/2006/main" xmlns:r="http://schemas.openxmlformats.org/officeDocument/2006/relationships" xmlns:p="http://schemas.openxmlformats.org/presentationml/2006/main">
  <p:tag name="ELAPSEDTIME" val="85.641"/>
  <p:tag name="AUDIO_ID" val="325"/>
</p:tagLst>
</file>

<file path=ppt/tags/tag12.xml><?xml version="1.0" encoding="utf-8"?>
<p:tagLst xmlns:a="http://schemas.openxmlformats.org/drawingml/2006/main" xmlns:r="http://schemas.openxmlformats.org/officeDocument/2006/relationships" xmlns:p="http://schemas.openxmlformats.org/presentationml/2006/main">
  <p:tag name="ELAPSEDTIME" val="61.531"/>
  <p:tag name="AUDIO_ID" val="359"/>
</p:tagLst>
</file>

<file path=ppt/tags/tag13.xml><?xml version="1.0" encoding="utf-8"?>
<p:tagLst xmlns:a="http://schemas.openxmlformats.org/drawingml/2006/main" xmlns:r="http://schemas.openxmlformats.org/officeDocument/2006/relationships" xmlns:p="http://schemas.openxmlformats.org/presentationml/2006/main">
  <p:tag name="ELAPSEDTIME" val="79.906"/>
  <p:tag name="AUDIO_ID" val="360"/>
</p:tagLst>
</file>

<file path=ppt/tags/tag14.xml><?xml version="1.0" encoding="utf-8"?>
<p:tagLst xmlns:a="http://schemas.openxmlformats.org/drawingml/2006/main" xmlns:r="http://schemas.openxmlformats.org/officeDocument/2006/relationships" xmlns:p="http://schemas.openxmlformats.org/presentationml/2006/main">
  <p:tag name="ELAPSEDTIME" val="114.968"/>
  <p:tag name="AUDIO_ID" val="326"/>
</p:tagLst>
</file>

<file path=ppt/tags/tag15.xml><?xml version="1.0" encoding="utf-8"?>
<p:tagLst xmlns:a="http://schemas.openxmlformats.org/drawingml/2006/main" xmlns:r="http://schemas.openxmlformats.org/officeDocument/2006/relationships" xmlns:p="http://schemas.openxmlformats.org/presentationml/2006/main">
  <p:tag name="ELAPSEDTIME" val="59.343"/>
  <p:tag name="AUDIO_ID" val="329"/>
</p:tagLst>
</file>

<file path=ppt/tags/tag16.xml><?xml version="1.0" encoding="utf-8"?>
<p:tagLst xmlns:a="http://schemas.openxmlformats.org/drawingml/2006/main" xmlns:r="http://schemas.openxmlformats.org/officeDocument/2006/relationships" xmlns:p="http://schemas.openxmlformats.org/presentationml/2006/main">
  <p:tag name="ELAPSEDTIME" val="13.891"/>
  <p:tag name="AUDIO_ID" val="331"/>
</p:tagLst>
</file>

<file path=ppt/tags/tag17.xml><?xml version="1.0" encoding="utf-8"?>
<p:tagLst xmlns:a="http://schemas.openxmlformats.org/drawingml/2006/main" xmlns:r="http://schemas.openxmlformats.org/officeDocument/2006/relationships" xmlns:p="http://schemas.openxmlformats.org/presentationml/2006/main">
  <p:tag name="ELAPSEDTIME" val="107.062"/>
  <p:tag name="AUDIO_ID" val="334"/>
</p:tagLst>
</file>

<file path=ppt/tags/tag18.xml><?xml version="1.0" encoding="utf-8"?>
<p:tagLst xmlns:a="http://schemas.openxmlformats.org/drawingml/2006/main" xmlns:r="http://schemas.openxmlformats.org/officeDocument/2006/relationships" xmlns:p="http://schemas.openxmlformats.org/presentationml/2006/main">
  <p:tag name="ELAPSEDTIME" val="58.531"/>
  <p:tag name="AUDIO_ID" val="276"/>
</p:tagLst>
</file>

<file path=ppt/tags/tag19.xml><?xml version="1.0" encoding="utf-8"?>
<p:tagLst xmlns:a="http://schemas.openxmlformats.org/drawingml/2006/main" xmlns:r="http://schemas.openxmlformats.org/officeDocument/2006/relationships" xmlns:p="http://schemas.openxmlformats.org/presentationml/2006/main">
  <p:tag name="ELAPSEDTIME" val="88.406"/>
  <p:tag name="AUDIO_ID" val="265"/>
</p:tagLst>
</file>

<file path=ppt/tags/tag2.xml><?xml version="1.0" encoding="utf-8"?>
<p:tagLst xmlns:a="http://schemas.openxmlformats.org/drawingml/2006/main" xmlns:r="http://schemas.openxmlformats.org/officeDocument/2006/relationships" xmlns:p="http://schemas.openxmlformats.org/presentationml/2006/main">
  <p:tag name="ELAPSEDTIME" val="145.578"/>
  <p:tag name="AUDIO_ID" val="280"/>
</p:tagLst>
</file>

<file path=ppt/tags/tag20.xml><?xml version="1.0" encoding="utf-8"?>
<p:tagLst xmlns:a="http://schemas.openxmlformats.org/drawingml/2006/main" xmlns:r="http://schemas.openxmlformats.org/officeDocument/2006/relationships" xmlns:p="http://schemas.openxmlformats.org/presentationml/2006/main">
  <p:tag name="ELAPSEDTIME" val="86.781"/>
  <p:tag name="AUDIO_ID" val="291"/>
</p:tagLst>
</file>

<file path=ppt/tags/tag21.xml><?xml version="1.0" encoding="utf-8"?>
<p:tagLst xmlns:a="http://schemas.openxmlformats.org/drawingml/2006/main" xmlns:r="http://schemas.openxmlformats.org/officeDocument/2006/relationships" xmlns:p="http://schemas.openxmlformats.org/presentationml/2006/main">
  <p:tag name="ELAPSEDTIME" val="47.407"/>
  <p:tag name="AUDIO_ID" val="283"/>
</p:tagLst>
</file>

<file path=ppt/tags/tag22.xml><?xml version="1.0" encoding="utf-8"?>
<p:tagLst xmlns:a="http://schemas.openxmlformats.org/drawingml/2006/main" xmlns:r="http://schemas.openxmlformats.org/officeDocument/2006/relationships" xmlns:p="http://schemas.openxmlformats.org/presentationml/2006/main">
  <p:tag name="ELAPSEDTIME" val="88.172"/>
  <p:tag name="AUDIO_ID" val="284"/>
</p:tagLst>
</file>

<file path=ppt/tags/tag23.xml><?xml version="1.0" encoding="utf-8"?>
<p:tagLst xmlns:a="http://schemas.openxmlformats.org/drawingml/2006/main" xmlns:r="http://schemas.openxmlformats.org/officeDocument/2006/relationships" xmlns:p="http://schemas.openxmlformats.org/presentationml/2006/main">
  <p:tag name="ELAPSEDTIME" val="45.938"/>
  <p:tag name="AUDIO_ID" val="287"/>
</p:tagLst>
</file>

<file path=ppt/tags/tag24.xml><?xml version="1.0" encoding="utf-8"?>
<p:tagLst xmlns:a="http://schemas.openxmlformats.org/drawingml/2006/main" xmlns:r="http://schemas.openxmlformats.org/officeDocument/2006/relationships" xmlns:p="http://schemas.openxmlformats.org/presentationml/2006/main">
  <p:tag name="ELAPSEDTIME" val="87.672"/>
  <p:tag name="AUDIO_ID" val="288"/>
</p:tagLst>
</file>

<file path=ppt/tags/tag25.xml><?xml version="1.0" encoding="utf-8"?>
<p:tagLst xmlns:a="http://schemas.openxmlformats.org/drawingml/2006/main" xmlns:r="http://schemas.openxmlformats.org/officeDocument/2006/relationships" xmlns:p="http://schemas.openxmlformats.org/presentationml/2006/main">
  <p:tag name="ELAPSEDTIME" val="129.86"/>
  <p:tag name="AUDIO_ID" val="281"/>
</p:tagLst>
</file>

<file path=ppt/tags/tag26.xml><?xml version="1.0" encoding="utf-8"?>
<p:tagLst xmlns:a="http://schemas.openxmlformats.org/drawingml/2006/main" xmlns:r="http://schemas.openxmlformats.org/officeDocument/2006/relationships" xmlns:p="http://schemas.openxmlformats.org/presentationml/2006/main">
  <p:tag name="ELAPSEDTIME" val="68.578"/>
  <p:tag name="AUDIO_ID" val="339"/>
</p:tagLst>
</file>

<file path=ppt/tags/tag27.xml><?xml version="1.0" encoding="utf-8"?>
<p:tagLst xmlns:a="http://schemas.openxmlformats.org/drawingml/2006/main" xmlns:r="http://schemas.openxmlformats.org/officeDocument/2006/relationships" xmlns:p="http://schemas.openxmlformats.org/presentationml/2006/main">
  <p:tag name="ELAPSEDTIME" val="44.515"/>
  <p:tag name="AUDIO_ID" val="340"/>
</p:tagLst>
</file>

<file path=ppt/tags/tag28.xml><?xml version="1.0" encoding="utf-8"?>
<p:tagLst xmlns:a="http://schemas.openxmlformats.org/drawingml/2006/main" xmlns:r="http://schemas.openxmlformats.org/officeDocument/2006/relationships" xmlns:p="http://schemas.openxmlformats.org/presentationml/2006/main">
  <p:tag name="ELAPSEDTIME" val="23.234"/>
  <p:tag name="AUDIO_ID" val="341"/>
</p:tagLst>
</file>

<file path=ppt/tags/tag29.xml><?xml version="1.0" encoding="utf-8"?>
<p:tagLst xmlns:a="http://schemas.openxmlformats.org/drawingml/2006/main" xmlns:r="http://schemas.openxmlformats.org/officeDocument/2006/relationships" xmlns:p="http://schemas.openxmlformats.org/presentationml/2006/main">
  <p:tag name="ELAPSEDTIME" val="53.406"/>
  <p:tag name="AUDIO_ID" val="342"/>
</p:tagLst>
</file>

<file path=ppt/tags/tag3.xml><?xml version="1.0" encoding="utf-8"?>
<p:tagLst xmlns:a="http://schemas.openxmlformats.org/drawingml/2006/main" xmlns:r="http://schemas.openxmlformats.org/officeDocument/2006/relationships" xmlns:p="http://schemas.openxmlformats.org/presentationml/2006/main">
  <p:tag name="ELAPSEDTIME" val="99.906"/>
  <p:tag name="AUDIO_ID" val="282"/>
</p:tagLst>
</file>

<file path=ppt/tags/tag30.xml><?xml version="1.0" encoding="utf-8"?>
<p:tagLst xmlns:a="http://schemas.openxmlformats.org/drawingml/2006/main" xmlns:r="http://schemas.openxmlformats.org/officeDocument/2006/relationships" xmlns:p="http://schemas.openxmlformats.org/presentationml/2006/main">
  <p:tag name="ELAPSEDTIME" val="34.625"/>
  <p:tag name="AUDIO_ID" val="344"/>
</p:tagLst>
</file>

<file path=ppt/tags/tag31.xml><?xml version="1.0" encoding="utf-8"?>
<p:tagLst xmlns:a="http://schemas.openxmlformats.org/drawingml/2006/main" xmlns:r="http://schemas.openxmlformats.org/officeDocument/2006/relationships" xmlns:p="http://schemas.openxmlformats.org/presentationml/2006/main">
  <p:tag name="ELAPSEDTIME" val="20.938"/>
  <p:tag name="AUDIO_ID" val="345"/>
</p:tagLst>
</file>

<file path=ppt/tags/tag32.xml><?xml version="1.0" encoding="utf-8"?>
<p:tagLst xmlns:a="http://schemas.openxmlformats.org/drawingml/2006/main" xmlns:r="http://schemas.openxmlformats.org/officeDocument/2006/relationships" xmlns:p="http://schemas.openxmlformats.org/presentationml/2006/main">
  <p:tag name="ELAPSEDTIME" val="87.672"/>
  <p:tag name="AUDIO_ID" val="261"/>
</p:tagLst>
</file>

<file path=ppt/tags/tag33.xml><?xml version="1.0" encoding="utf-8"?>
<p:tagLst xmlns:a="http://schemas.openxmlformats.org/drawingml/2006/main" xmlns:r="http://schemas.openxmlformats.org/officeDocument/2006/relationships" xmlns:p="http://schemas.openxmlformats.org/presentationml/2006/main">
  <p:tag name="ELAPSEDTIME" val="28.062"/>
  <p:tag name="AUDIO_ID" val="263"/>
</p:tagLst>
</file>

<file path=ppt/tags/tag4.xml><?xml version="1.0" encoding="utf-8"?>
<p:tagLst xmlns:a="http://schemas.openxmlformats.org/drawingml/2006/main" xmlns:r="http://schemas.openxmlformats.org/officeDocument/2006/relationships" xmlns:p="http://schemas.openxmlformats.org/presentationml/2006/main">
  <p:tag name="ELAPSEDTIME" val="38.219"/>
  <p:tag name="AUDIO_ID" val="292"/>
</p:tagLst>
</file>

<file path=ppt/tags/tag5.xml><?xml version="1.0" encoding="utf-8"?>
<p:tagLst xmlns:a="http://schemas.openxmlformats.org/drawingml/2006/main" xmlns:r="http://schemas.openxmlformats.org/officeDocument/2006/relationships" xmlns:p="http://schemas.openxmlformats.org/presentationml/2006/main">
  <p:tag name="ELAPSEDTIME" val="83.407"/>
  <p:tag name="AUDIO_ID" val="347"/>
</p:tagLst>
</file>

<file path=ppt/tags/tag6.xml><?xml version="1.0" encoding="utf-8"?>
<p:tagLst xmlns:a="http://schemas.openxmlformats.org/drawingml/2006/main" xmlns:r="http://schemas.openxmlformats.org/officeDocument/2006/relationships" xmlns:p="http://schemas.openxmlformats.org/presentationml/2006/main">
  <p:tag name="ELAPSEDTIME" val="25.344"/>
  <p:tag name="AUDIO_ID" val="347"/>
</p:tagLst>
</file>

<file path=ppt/tags/tag7.xml><?xml version="1.0" encoding="utf-8"?>
<p:tagLst xmlns:a="http://schemas.openxmlformats.org/drawingml/2006/main" xmlns:r="http://schemas.openxmlformats.org/officeDocument/2006/relationships" xmlns:p="http://schemas.openxmlformats.org/presentationml/2006/main">
  <p:tag name="ELAPSEDTIME" val="62.109"/>
  <p:tag name="AUDIO_ID" val="361"/>
</p:tagLst>
</file>

<file path=ppt/tags/tag8.xml><?xml version="1.0" encoding="utf-8"?>
<p:tagLst xmlns:a="http://schemas.openxmlformats.org/drawingml/2006/main" xmlns:r="http://schemas.openxmlformats.org/officeDocument/2006/relationships" xmlns:p="http://schemas.openxmlformats.org/presentationml/2006/main">
  <p:tag name="ELAPSEDTIME" val="75.485"/>
  <p:tag name="AUDIO_ID" val="281"/>
</p:tagLst>
</file>

<file path=ppt/tags/tag9.xml><?xml version="1.0" encoding="utf-8"?>
<p:tagLst xmlns:a="http://schemas.openxmlformats.org/drawingml/2006/main" xmlns:r="http://schemas.openxmlformats.org/officeDocument/2006/relationships" xmlns:p="http://schemas.openxmlformats.org/presentationml/2006/main">
  <p:tag name="ELAPSEDTIME" val="121.703"/>
  <p:tag name="AUDIO_ID" val="279"/>
</p:tagLst>
</file>

<file path=ppt/theme/theme1.xml><?xml version="1.0" encoding="utf-8"?>
<a:theme xmlns:a="http://schemas.openxmlformats.org/drawingml/2006/main" name="Office Theme">
  <a:themeElements>
    <a:clrScheme name="Solalta">
      <a:dk1>
        <a:sysClr val="windowText" lastClr="000000"/>
      </a:dk1>
      <a:lt1>
        <a:sysClr val="window" lastClr="FFFFFF"/>
      </a:lt1>
      <a:dk2>
        <a:srgbClr val="7C2128"/>
      </a:dk2>
      <a:lt2>
        <a:srgbClr val="808069"/>
      </a:lt2>
      <a:accent1>
        <a:srgbClr val="D1535C"/>
      </a:accent1>
      <a:accent2>
        <a:srgbClr val="3D3D33"/>
      </a:accent2>
      <a:accent3>
        <a:srgbClr val="2E2E26"/>
      </a:accent3>
      <a:accent4>
        <a:srgbClr val="EDBDC0"/>
      </a:accent4>
      <a:accent5>
        <a:srgbClr val="474B78"/>
      </a:accent5>
      <a:accent6>
        <a:srgbClr val="7D3C4A"/>
      </a:accent6>
      <a:hlink>
        <a:srgbClr val="EDBDC0"/>
      </a:hlink>
      <a:folHlink>
        <a:srgbClr val="D153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1151</TotalTime>
  <Words>2950</Words>
  <Application>Microsoft Macintosh PowerPoint</Application>
  <PresentationFormat>On-screen Show (4:3)</PresentationFormat>
  <Paragraphs>463</Paragraphs>
  <Slides>73</Slides>
  <Notes>38</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Recognizing Innovative Technologies</vt:lpstr>
      <vt:lpstr>Slide 2</vt:lpstr>
      <vt:lpstr>Outline</vt:lpstr>
      <vt:lpstr>About me</vt:lpstr>
      <vt:lpstr>Slide 5</vt:lpstr>
      <vt:lpstr>Innovation value chain</vt:lpstr>
      <vt:lpstr>What is Innovation? </vt:lpstr>
      <vt:lpstr>Slide 8</vt:lpstr>
      <vt:lpstr>Innovation value chain</vt:lpstr>
      <vt:lpstr>Idea Diffusion</vt:lpstr>
      <vt:lpstr>Why Innovate?</vt:lpstr>
      <vt:lpstr>Canada’s Innovation  Ranking</vt:lpstr>
      <vt:lpstr>Canada’s Report Card</vt:lpstr>
      <vt:lpstr>New Product Life Cycle</vt:lpstr>
      <vt:lpstr>Shortening Product Life Cycles</vt:lpstr>
      <vt:lpstr>Slide 16</vt:lpstr>
      <vt:lpstr>Conditions for Economic Growth through Commercialization: </vt:lpstr>
      <vt:lpstr>Types of innovation</vt:lpstr>
      <vt:lpstr>Axes of Innovation</vt:lpstr>
      <vt:lpstr>Types of Innovation</vt:lpstr>
      <vt:lpstr>Types of Innovation (continued)</vt:lpstr>
      <vt:lpstr>Necessity is  the mother of invention or how to work with what you’ve been given</vt:lpstr>
      <vt:lpstr>Incremental vs Disruptive</vt:lpstr>
      <vt:lpstr>Incremental vs Disruptive</vt:lpstr>
      <vt:lpstr>Sustaining vs Disruptive Innovation</vt:lpstr>
      <vt:lpstr>New Product Categories</vt:lpstr>
      <vt:lpstr>Sources of innovation</vt:lpstr>
      <vt:lpstr>Sources of Innovation</vt:lpstr>
      <vt:lpstr>Where does innovation occur?</vt:lpstr>
      <vt:lpstr>Factors Required for Innovation</vt:lpstr>
      <vt:lpstr>Sources of Ideas</vt:lpstr>
      <vt:lpstr>Idea Generation</vt:lpstr>
      <vt:lpstr>Sources of Ideas</vt:lpstr>
      <vt:lpstr>Characteristics of an innovator</vt:lpstr>
      <vt:lpstr>Innovator Skills</vt:lpstr>
      <vt:lpstr>Innovative Companies have:</vt:lpstr>
      <vt:lpstr>Screening innovations</vt:lpstr>
      <vt:lpstr>Picking the Good Innovations</vt:lpstr>
      <vt:lpstr>“Ends” are what the customer values</vt:lpstr>
      <vt:lpstr>Success Factors for Technology Commercialization</vt:lpstr>
      <vt:lpstr>Innovation Process</vt:lpstr>
      <vt:lpstr>New Product Attrition Rate</vt:lpstr>
      <vt:lpstr>Commercializing Innovation</vt:lpstr>
      <vt:lpstr>Product and Project Definition</vt:lpstr>
      <vt:lpstr>Product and Product Definition includes</vt:lpstr>
      <vt:lpstr>Target Product Profile</vt:lpstr>
      <vt:lpstr>Target Product Profile Contents</vt:lpstr>
      <vt:lpstr>Justification</vt:lpstr>
      <vt:lpstr>User Needs-and-Wants Study:</vt:lpstr>
      <vt:lpstr>User Needs and Wants Study</vt:lpstr>
      <vt:lpstr>Competitive Analysis:</vt:lpstr>
      <vt:lpstr>Competitive Analysis - Key questions </vt:lpstr>
      <vt:lpstr>Different ways of viewing a market</vt:lpstr>
      <vt:lpstr>Keys to Successful Market Research</vt:lpstr>
      <vt:lpstr>Market survey data</vt:lpstr>
      <vt:lpstr>Market analysis</vt:lpstr>
      <vt:lpstr>Market Drivers</vt:lpstr>
      <vt:lpstr>Market Access</vt:lpstr>
      <vt:lpstr>First mover advantage?</vt:lpstr>
      <vt:lpstr>Changing Markets</vt:lpstr>
      <vt:lpstr>Detailed Technical Investigation:</vt:lpstr>
      <vt:lpstr>Feasibility</vt:lpstr>
      <vt:lpstr>Concept Testing</vt:lpstr>
      <vt:lpstr>Concept Testing</vt:lpstr>
      <vt:lpstr>Business and Financial Analysis:</vt:lpstr>
      <vt:lpstr>Slide 66</vt:lpstr>
      <vt:lpstr>Go No-Go decision points</vt:lpstr>
      <vt:lpstr>Challenges associated with Technology Commercialization:</vt:lpstr>
      <vt:lpstr>Commercialization Challenges</vt:lpstr>
      <vt:lpstr>Slide 70</vt:lpstr>
      <vt:lpstr>Slide 71</vt:lpstr>
      <vt:lpstr>Summary</vt:lpstr>
      <vt:lpstr>Slide 73</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Innovative Technologies</dc:title>
  <dc:subject/>
  <dc:creator>Darren Fast</dc:creator>
  <cp:keywords/>
  <dc:description/>
  <cp:lastModifiedBy>Darren Fast</cp:lastModifiedBy>
  <cp:revision>12</cp:revision>
  <cp:lastPrinted>2010-02-11T04:47:42Z</cp:lastPrinted>
  <dcterms:created xsi:type="dcterms:W3CDTF">2010-02-15T23:39:40Z</dcterms:created>
  <dcterms:modified xsi:type="dcterms:W3CDTF">2010-02-16T04:28:08Z</dcterms:modified>
  <cp:category/>
</cp:coreProperties>
</file>